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FF99"/>
    <a:srgbClr val="FFFF66"/>
    <a:srgbClr val="CCFF33"/>
    <a:srgbClr val="FF3300"/>
    <a:srgbClr val="B48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E5AB7A-0382-48D9-8A92-9CF643F85B52}" type="datetimeFigureOut">
              <a:rPr lang="ru-RU" smtClean="0"/>
              <a:pPr/>
              <a:t>19.02.2018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C48E8D-9478-4F61-88F8-C6586C689CD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6369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C48E8D-9478-4F61-88F8-C6586C689CD8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8238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0" y="1828800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19.02.2018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8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9374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19.02.2018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1619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93758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0" y="65169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8" y="2900292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4665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58444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19.02.2018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92700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19.02.2018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61517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301" y="6387910"/>
            <a:ext cx="990599" cy="228659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19.02.2018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133" y="6387910"/>
            <a:ext cx="3859795" cy="2286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89550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7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09" y="1765596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546" y="6365498"/>
            <a:ext cx="3859795" cy="2286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5666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8085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9789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19.02.2018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776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19.02.2018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2027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19.02.2018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3016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19.02.2018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6809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19.02.2018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8762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19.02.2018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9319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65498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19.02.2018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7223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1571612"/>
            <a:ext cx="7143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Развитие</a:t>
            </a:r>
            <a:r>
              <a:rPr lang="ru-RU" sz="4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речи детей раннего возраста. </a:t>
            </a:r>
          </a:p>
          <a:p>
            <a:pPr algn="ctr"/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Причины для беспокойства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0" name="Picture 4" descr="2551_6a0c942e65051424767836f0befc2a6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3714752"/>
            <a:ext cx="3629025" cy="2838450"/>
          </a:xfrm>
          <a:prstGeom prst="round2DiagRect">
            <a:avLst>
              <a:gd name="adj1" fmla="val 16667"/>
              <a:gd name="adj2" fmla="val 0"/>
            </a:avLst>
          </a:prstGeom>
          <a:ln w="28575" cap="sq">
            <a:solidFill>
              <a:srgbClr val="7030A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500034" y="357166"/>
            <a:ext cx="75009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Муниципальное автономное дошкольное образовательное учреждение «Березка»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00628" y="5214950"/>
            <a:ext cx="35004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Учитель-логопед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первой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квалификационной категории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Орлова Анастасия Ивановна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Tm="10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142844" y="285728"/>
            <a:ext cx="8786874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055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--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 2,5 годам не понимает разницу между словами "большой" и "маленький".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055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-- к 3 годам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понимает короткие стихи, рассказы, сказки не пытается их пересказывать, не может ответить на вопрос как его имя, фамилия.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055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-- не использует в речи предложения из 3-4 слов.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055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-- Понимают ли речь ребёнка посторонние люди? Легко ли вы сами понимаете своего малыша?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055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-- нет ли запинок;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055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-- не держит ли постоянно рот открытым;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055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-- не бегут ли постоянно слюнки;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055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4 года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начинается дошкольный возраст. На что тут следует обратить внимание?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055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-- Понимает ли ребёнок всё, что говорят окружающие его люди,  считает ли в пределах 5?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055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-- малыш не слушает длинные сказки, не может рассказать стих, сказку самостоятельно.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055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-- затрудняется перед началом речи.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055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--речь неразборчива.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055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-- неправильно произносит звуки, не может сгруппировать предметы, действия, признаки по обобщающим признакам игрушки, посуда, животные и т.д.;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055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-- искажает слоговую структуру 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285720" y="285728"/>
            <a:ext cx="864399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055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Уважаемые родители!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9055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Сложное многоуровневое строение речи и речевой деятельности обуславливает разнообразие её нарушений и носит стойкий характер. Многие нарушения можно диагностировать в раннем возрасте. И чем раньше вы обратились к специалистам, чем раньше начаты мероприятия по оказанию квалифицированной помощи по развитию речи, тем лучше и быстрее, устойчивее будет результат.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05500" algn="l"/>
              </a:tabLst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4" name="Рисунок 1" descr="http://www.uaua.info/pictures_ckfinder/images/%D1%80%D0%B0%D0%BD%D0%B5%D0%B5%20%D1%80%D0%B0%D0%B7%D0%B2%D0%B8%D1%82%D0%B8%D0%B5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2857496"/>
            <a:ext cx="4429156" cy="3173127"/>
          </a:xfrm>
          <a:prstGeom prst="round2DiagRect">
            <a:avLst>
              <a:gd name="adj1" fmla="val 16667"/>
              <a:gd name="adj2" fmla="val 0"/>
            </a:avLst>
          </a:prstGeom>
          <a:ln w="28575" cap="sq">
            <a:solidFill>
              <a:schemeClr val="accent4">
                <a:lumMod val="75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1571604" y="6072206"/>
            <a:ext cx="64294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Удачи вам и вашим детям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13000">
              <a:schemeClr val="accent1"/>
            </a:gs>
            <a:gs pos="50000">
              <a:srgbClr val="FFFF66">
                <a:alpha val="89020"/>
              </a:srgbClr>
            </a:gs>
            <a:gs pos="100000">
              <a:srgbClr val="9966FF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85728"/>
            <a:ext cx="8715436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Речь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один из наиболее мощных  факторов развития ребёнка. Это обусловлено исключительной ролью, которую она играет в жизни человека. Благодаря речи люди сообщают мысли, желания, передают свой жизненный опыт, согласовывают свои действия. Она служит основным средством общения людей</a:t>
            </a:r>
            <a:r>
              <a:rPr lang="ru-RU" dirty="0" smtClean="0"/>
              <a:t>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Речь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основа мышления и его орудие. Речь пронизывает все стороны человеческой жизни. От уровня речевого развития зависит общее интеллектуальное развитие . Речь выступает как средство регуляции психической деятельности и поведения, организует эмоциональные переживания. Развитие речи оказывает большое влияние на формирование личности, на волевые качества, характер, взгляды, убеждения. 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Речь человека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это его визитная карточка. Речь ребёнка отражает социальную среду, в которой он растёт. Дети с нарушениями речи входят в группу риска по адаптации в школе.</a:t>
            </a:r>
          </a:p>
          <a:p>
            <a:r>
              <a:rPr lang="ru-RU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Родители должны знать, что речь не является врождённой способностью человека, она формируется постепенно, вместе с развитием ребёнка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Для нормального становления речи необходимо, чтобы кора головного мозга достигла определённой зрелости, органы чувств ребёнка – слух, зрение, обоняние, осязание – были достаточно развиты.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Необходимо, чтобы формировалась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потребность в общении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Если ребёнок не получает новых, ярких впечатлений, не создана обстановка, среда, способствующая развитию движений и речи, задерживается </a:t>
            </a:r>
            <a:r>
              <a:rPr lang="ru-RU" dirty="0" smtClean="0"/>
              <a:t>и его физическое и психическое развитие.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13000">
              <a:schemeClr val="accent1"/>
            </a:gs>
            <a:gs pos="50000">
              <a:srgbClr val="CCFF33"/>
            </a:gs>
            <a:gs pos="100000">
              <a:srgbClr val="9966FF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285728"/>
            <a:ext cx="8286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14282" y="214290"/>
            <a:ext cx="8715436" cy="6432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Овладение речевой функцией предполагает:</a:t>
            </a:r>
            <a:endParaRPr kumimoji="0" lang="ru-RU" sz="2400" b="1" i="0" u="none" strike="noStrike" cap="none" normalizeH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способность говорить;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способность понимать сказанное;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Речь в своём развитии проходит определённые этапы. На каждом из этапов элементы речевой системы формируются в определённой закономерности.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133350" algn="l"/>
                <a:tab pos="3240088" algn="ctr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Родителям необходимо знать закономерности нормального развития детской речи, активно и правильно руководить этим процессом. Вовремя замечать недостатки в развитии речи детей, и сходить на консультацию к логопеду, если что-то не так.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133350" algn="l"/>
                <a:tab pos="3240088" algn="ctr"/>
              </a:tabLst>
            </a:pPr>
            <a:r>
              <a:rPr lang="ru-RU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Этапы развития речи.</a:t>
            </a:r>
            <a:endParaRPr lang="ru-RU" sz="105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" algn="l"/>
                <a:tab pos="3240088" algn="ctr"/>
              </a:tabLst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Развитие речевой системы можно охарактеризовать как последовательное и скачкообразное одновременно.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" algn="l"/>
                <a:tab pos="3240088" algn="ctr"/>
              </a:tabLst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Первоначально ребёнок контактирует с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" algn="l"/>
                <a:tab pos="3240088" algn="ctr"/>
              </a:tabLst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окружающими, используя экспрессивно-мимические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" algn="l"/>
                <a:tab pos="3240088" algn="ctr"/>
              </a:tabLst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средства, которые отражают его эмоциональное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" algn="l"/>
                <a:tab pos="3240088" algn="ctr"/>
              </a:tabLst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состояние. Они служат для передачи позитивного или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" algn="l"/>
                <a:tab pos="3240088" algn="ctr"/>
              </a:tabLst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негативного сообщения.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Ранний возраст ГБДОУ детский сад 1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72530" y="4214818"/>
            <a:ext cx="2414312" cy="2190752"/>
          </a:xfrm>
          <a:prstGeom prst="round2DiagRect">
            <a:avLst>
              <a:gd name="adj1" fmla="val 16667"/>
              <a:gd name="adj2" fmla="val 0"/>
            </a:avLst>
          </a:prstGeom>
          <a:ln w="28575" cap="sq">
            <a:solidFill>
              <a:srgbClr val="0070C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13000">
              <a:srgbClr val="FFFF99"/>
            </a:gs>
            <a:gs pos="50000">
              <a:srgbClr val="99FF33"/>
            </a:gs>
            <a:gs pos="100000">
              <a:srgbClr val="9966FF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20" y="214291"/>
            <a:ext cx="8572560" cy="7540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3350" algn="l"/>
                <a:tab pos="3240088" algn="ctr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Младенчество.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3350" algn="l"/>
                <a:tab pos="3240088" algn="ctr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Первый период развития речи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идёт от 0 до 6 месяце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– это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младенчество.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Уже к концу первого месяца по характеру плача младенца можно понять некоторые его желания.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3350" algn="l"/>
                <a:tab pos="3240088" algn="ctr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2-х месяцев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общение устанавливается  с помощью взгляда и первых мимических движений, затем ребёнок начинает улыбаться и взмахивать руками. Крик становится всё более интонированным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выразительным.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3350" algn="l"/>
                <a:tab pos="3240088" algn="ctr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3-4 месяца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начинает формироваться избирательное внимание к речи окружающих. Ребёнок узнаёт голос матери. Появляются попытки повторить отдельные элементы речи взрослых. Интонации становятся разнообразными – появляется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гуление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3350" algn="l"/>
                <a:tab pos="3240088" algn="ctr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 концу 4-го месяца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младенец воспроизводит такое многообразие звуков, которое не встречается ни в одном языке. Забавляясь звуками, малыш не только произносит различные гласные и согласные звуки, но и начинает повторять слоги.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3350" algn="l"/>
                <a:tab pos="3240088" algn="ctr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этот период развития возникает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3350" algn="l"/>
                <a:tab pos="3240088" algn="ctr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непосредственно эмоциональная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3350" algn="l"/>
                <a:tab pos="3240088" algn="ctr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форма общения.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3350" algn="l"/>
                <a:tab pos="3240088" algn="ctr"/>
              </a:tabLst>
            </a:pPr>
            <a:endParaRPr lang="ru-RU" sz="20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3350" algn="l"/>
                <a:tab pos="3240088" algn="ctr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3350" algn="l"/>
                <a:tab pos="3240088" algn="ctr"/>
              </a:tabLst>
            </a:pPr>
            <a:endParaRPr lang="ru-RU" sz="20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3350" algn="l"/>
                <a:tab pos="3240088" algn="ctr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3350" algn="l"/>
                <a:tab pos="3240088" algn="ctr"/>
              </a:tabLst>
            </a:pPr>
            <a:endParaRPr lang="ru-RU" sz="20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3350" algn="l"/>
                <a:tab pos="3240088" algn="ctr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1026" name="Picture 2" descr="238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4714884"/>
            <a:ext cx="2286016" cy="2000264"/>
          </a:xfrm>
          <a:prstGeom prst="round2DiagRect">
            <a:avLst>
              <a:gd name="adj1" fmla="val 16667"/>
              <a:gd name="adj2" fmla="val 0"/>
            </a:avLst>
          </a:prstGeom>
          <a:ln w="28575" cap="sq">
            <a:solidFill>
              <a:schemeClr val="accent6">
                <a:lumMod val="75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13000">
              <a:schemeClr val="bg2">
                <a:lumMod val="75000"/>
              </a:schemeClr>
            </a:gs>
            <a:gs pos="50000">
              <a:srgbClr val="99FF33"/>
            </a:gs>
            <a:gs pos="100000">
              <a:srgbClr val="9966FF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285728"/>
            <a:ext cx="878687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7-10 месяцев – наступает вторая половина младенчества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которая характеризуется периодом активного интереса ребёнка к окружающему миру. </a:t>
            </a:r>
            <a:r>
              <a:rPr lang="ru-RU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Это период лепета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Появляются первые специфические интонационные черты, ритмические повторения слогов: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эй-иа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ба-ба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тя-тя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та-та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дя-дя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д.р. Так закладывается  и формируется имитационное подражание звучащей речи: тон, ритм, темп, мелодика, интонация. Развивается способность не просто слышать звуки, но и воспринимать звучащую речь.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7-8 месяце ребёнок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понимает многие слова, узнаёт названия многих предметов, которые ему показывают.  Развивается отражённый лепет и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самолепет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собственная речевая активность. Ребёнок пользуется лепетом для выражения своих желаний, заставляет обратить на него внимание. В этот же период возникают эмоциональные реакции, соответствующие мимике и жестам взрослых. Ребёнок начинает выполнять простые словесные инструкции. 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 8-9 месяцам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развивается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понимание речи,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возникает стремление контактировать  со  взрослыми, активно используя игрушки.</a:t>
            </a:r>
          </a:p>
          <a:p>
            <a:r>
              <a:rPr lang="ru-RU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 концу первого года жизни в 10-12 месяцев появляются первые слова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Ребёнок начинает демонстрировать свои умения по просьбе взрослого (прощается,  целует, обнимает, играет в “ладушки”, просится на руки) и выражает свои желания речевыми средствами: на, дай, там, папа, мама, бах,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ав-ав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би-би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ту-ту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т.д. Причём одинаковыми по звучанию словами ребёнок обозначает разные понятия. Например, дай – это и возьми, и отдай, и приглашение поиграть и, т.д.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Picture 3" descr="http://mamapapaimalish.ru/sites/default/files/images/0001324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4071942"/>
            <a:ext cx="2571768" cy="2498266"/>
          </a:xfrm>
          <a:prstGeom prst="round2DiagRect">
            <a:avLst>
              <a:gd name="adj1" fmla="val 16667"/>
              <a:gd name="adj2" fmla="val 0"/>
            </a:avLst>
          </a:prstGeom>
          <a:ln w="28575" cap="sq">
            <a:solidFill>
              <a:schemeClr val="tx2">
                <a:lumMod val="75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428596" y="142852"/>
            <a:ext cx="8215370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19625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Ранний возраст.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19625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1962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После года развитие речи идёт стремительно.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1962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Ребёнок всё больше и больше произносит осмысленных звукосочетаний, слов, состоящих  из одного – двух слогов. Значение слов всё ещё варьируется в зависимости от ситуации и переживаемых эмоций. У малыша появляется желание не только узнать, что это за предмет, но и что с ним можно делать, для чего он нужен. В речи больше глаголов.  В этом возрасте дети разговаривают с игрушками, картинками, с домашними животными. Дети понимают содержание несложных рассказов по сюжетной картине, выполняют простые инструкции. Язык жестов постепенно угасает.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1962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 1 году 6 месяцам в самостоятельной речи около 20 слов.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1962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2 года – 50 слов. В период между 1 годом 6 месяцев и 2 годами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появляется предложение, состоящее из 2-3 слов.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1962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Характерно, что большинство фраз произносится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1962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утвердительной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форме.высказывания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1962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 "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хоте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бику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19625" algn="l"/>
              </a:tabLs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13000">
              <a:srgbClr val="FFCCFF"/>
            </a:gs>
            <a:gs pos="50000">
              <a:srgbClr val="99FF33"/>
            </a:gs>
            <a:gs pos="100000">
              <a:srgbClr val="9966F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214290"/>
            <a:ext cx="835824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25" algn="l"/>
              </a:tabLst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3 - ем году жизни дети 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рассматривают в книжках картинки (5-7 минут), слушают небольшие истории, понимают </a:t>
            </a:r>
            <a:r>
              <a:rPr lang="ru-RU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значение слов большой – маленький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У них не только увеличивается запас общеупотребительных слов, но и появляется стремление к словотворчеству, изобретаются новые слова. Возникает потребность в самостоятельности, стремление действовать независимо от взрослых, развивается самооценка. Ребёнок говорит о себе в первом лице (я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 К трём годам активный словарь ребёнка включает 1500 слов. Вместо простой 2-х сложной фразы он начинает использовать развёрнутое 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предложение. Совершенствуется грамматический строй речи.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25" algn="l"/>
              </a:tabLst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 3-м годам 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ребёнок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использует все части речи и строит полные грамматически оформленные предложения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На основе общения речь начинает выполнять функцию организации его действий.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25" algn="l"/>
              </a:tabLst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Возникают первые модели словообразования, речь становится регулятором поведения. Развивается связное монологическое высказывание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20482" name="Picture 2" descr="8da19574800d628c71b564160761416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4143380"/>
            <a:ext cx="3143272" cy="2500330"/>
          </a:xfrm>
          <a:prstGeom prst="round2DiagRect">
            <a:avLst>
              <a:gd name="adj1" fmla="val 16667"/>
              <a:gd name="adj2" fmla="val 0"/>
            </a:avLst>
          </a:prstGeom>
          <a:ln w="28575" cap="sq">
            <a:solidFill>
              <a:srgbClr val="FFC0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571472" y="285728"/>
            <a:ext cx="8286808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Периоды развития понимания речи.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Нельзя не остановиться на периодах развития понимания речи. Понимание речи предполагает не только восприятие слышимых звуков, но и расшифровку смыслового потока речи.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 – уровень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--- ребёнок прислушивается к голосу взрослого, адекватно реагирует на интонацию, узнаёт знакомые голоса (3-6 месяцев).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 – уровень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---- ребёнок понимает отдельные инструкции и подчиняется некоторым словесным командам – поцелуй маму, дай ручку, нельзя (6-10 месяцев).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III – уровень-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-- ребёнок понимает названия отдельных предметов (10-12 месяцев). Узнаёт их изображения (12-14 месяцев). Узнаёт их на сюжетных картинках (15-18 месяцев).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IY – уровень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--- ребёнок понимает обозначения действий в различных ситуациях (покажи, кто сидит, спит, лежит). Ребёнок понимает 2-х ступенчатые инструкции (пойди на кухню и принеси чашку). Понимает значение предлогов в конкретной ситуации (на чём ты сидишь?). Ребёнку доступно установление простых причинно-следственных связей (2 года 6 месяцев).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уровень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--- ребёнок понимает сложноподчинённые предложения, понимает значение предлогов вне конкретной ситуации (к 4-м годам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285720" y="142852"/>
            <a:ext cx="8858280" cy="6278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055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Основания для беспокойства родителей.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055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Родители любят своё чадо, радуются его успехам, появлению чего-то нового в его развитии. И конечно замечают, что что-то не совсем так как у других. Посмотрим, что же может послужить основанием для беспокойства родителей.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055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--От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0 – 6 месяцев р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ебёнок не реагирует на звуки, не поворачивает голову в сторону взрослого; наблюдается отсутствие смеха,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гуления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или однообразное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гуление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055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-- 10 -12 месяцев ребёнок не реагирует на своё имя, наблюдается отсутствие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лепетных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слов;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055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-- от 1 года до 3 лет наблюдается стойкое и длительное по времени отсутствие речевого подражания новым для ребёнка словам. Ребёнок воспроизводит часть вместо целого слова или искажает его, используя аморфные слова. Например, дека - девочка, пику купи,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пэха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хлеб и другие малопонятные окружающим слова.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055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-- Ребёнок не строит из накопленных слов предложений. Не появляются глаголы. Или ребёнок строит предложения, но их грамматическое оформление грубо искажено. Например, " Аня хоте не". - "Я не хочу".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055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--  Не говорит о себе в первом лице ( не использует местоимение "я").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055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-- Во время речи кончик языка высовывается между зубами, звуки произносятся с "хлюпающим звуком" или имеют носовой оттенок.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055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-- к двум годам ребёнок не может показать части тела, которые ему называет взрослый, не выполняет сложные просьбы типа: "Сходи на кухню и принеси чашку. Дай кошке молока, а собачке косточку.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055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-- Не узнаёт близких на фото.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 (конференц-зал)">
  <a:themeElements>
    <a:clrScheme name="Ион (конференц-зал)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Ион (конференц-зал)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 (конференц-зал)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278</TotalTime>
  <Words>1750</Words>
  <Application>Microsoft Office PowerPoint</Application>
  <PresentationFormat>Экран (4:3)</PresentationFormat>
  <Paragraphs>89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Century Gothic</vt:lpstr>
      <vt:lpstr>Times New Roman</vt:lpstr>
      <vt:lpstr>Wingdings 3</vt:lpstr>
      <vt:lpstr>Ион (конференц-зал)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Виталий</cp:lastModifiedBy>
  <cp:revision>42</cp:revision>
  <dcterms:created xsi:type="dcterms:W3CDTF">2016-01-24T15:24:22Z</dcterms:created>
  <dcterms:modified xsi:type="dcterms:W3CDTF">2018-02-19T11:09:44Z</dcterms:modified>
</cp:coreProperties>
</file>