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8" r:id="rId11"/>
    <p:sldId id="275" r:id="rId12"/>
    <p:sldId id="271" r:id="rId13"/>
    <p:sldId id="272" r:id="rId14"/>
    <p:sldId id="273" r:id="rId15"/>
    <p:sldId id="270" r:id="rId16"/>
    <p:sldId id="277" r:id="rId17"/>
    <p:sldId id="276" r:id="rId18"/>
    <p:sldId id="266" r:id="rId19"/>
    <p:sldId id="285" r:id="rId20"/>
    <p:sldId id="293" r:id="rId21"/>
    <p:sldId id="286" r:id="rId22"/>
    <p:sldId id="287" r:id="rId23"/>
    <p:sldId id="283" r:id="rId24"/>
    <p:sldId id="290" r:id="rId25"/>
    <p:sldId id="291" r:id="rId26"/>
    <p:sldId id="279" r:id="rId27"/>
    <p:sldId id="280" r:id="rId28"/>
    <p:sldId id="281" r:id="rId29"/>
    <p:sldId id="282" r:id="rId30"/>
    <p:sldId id="292" r:id="rId31"/>
    <p:sldId id="278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6871-5F0B-4E78-8637-C27D8056513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5D970-C985-463A-94A0-1A3178A1F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F1AB6-1B02-4334-AD45-69469BC164B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866DD-2581-4798-87B6-B2D35999EC0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AAB2B-B29D-4528-9D71-30A48AAA429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9974D-A3C6-4240-AC26-C3BFF06CB97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CBCDB2-9A2B-47B3-B783-E972A01C8B8A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0AA00F-1260-43BD-8C0C-35D4DFDB5525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012E9B-27C6-4811-BD19-996C250D3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A57B1C-C183-49EE-9BDC-7D82AEFF6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2390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Коррекция звука </a:t>
            </a:r>
            <a:r>
              <a:rPr lang="en-US" sz="9600" dirty="0" smtClean="0"/>
              <a:t>[</a:t>
            </a:r>
            <a:r>
              <a:rPr lang="ru-RU" sz="9600" dirty="0" smtClean="0"/>
              <a:t>Л</a:t>
            </a:r>
            <a:r>
              <a:rPr lang="en-US" sz="9600" dirty="0" smtClean="0"/>
              <a:t>]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Артикуляционная гимнастика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1"/>
            <a:ext cx="8062912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«БЛИНЧИК»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solidFill>
                <a:srgbClr val="00B0F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062912" cy="17526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Улыбнуться, открыть рот. Положить широкий язык на нижнюю губу. </a:t>
            </a:r>
            <a:r>
              <a:rPr lang="ru-RU" sz="2000" b="1" dirty="0" err="1" smtClean="0">
                <a:solidFill>
                  <a:schemeClr val="tx1"/>
                </a:solidFill>
              </a:rPr>
              <a:t>Удержследить</a:t>
            </a:r>
            <a:r>
              <a:rPr lang="ru-RU" sz="2000" b="1" dirty="0" smtClean="0">
                <a:solidFill>
                  <a:schemeClr val="tx1"/>
                </a:solidFill>
              </a:rPr>
              <a:t>, чтобы нижняя губа не напрягалась и не натягивалась на нижние </a:t>
            </a:r>
            <a:r>
              <a:rPr lang="ru-RU" sz="2000" b="1" dirty="0" err="1" smtClean="0">
                <a:solidFill>
                  <a:schemeClr val="tx1"/>
                </a:solidFill>
              </a:rPr>
              <a:t>зубы.ивать</a:t>
            </a:r>
            <a:r>
              <a:rPr lang="ru-RU" sz="2000" b="1" dirty="0" smtClean="0">
                <a:solidFill>
                  <a:schemeClr val="tx1"/>
                </a:solidFill>
              </a:rPr>
              <a:t> в спокойном состоянии на счет до пяти. В этом упражнении важно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9" name="Picture 7" descr="__64059"/>
          <p:cNvPicPr>
            <a:picLocks noChangeAspect="1" noChangeArrowheads="1"/>
          </p:cNvPicPr>
          <p:nvPr/>
        </p:nvPicPr>
        <p:blipFill>
          <a:blip r:embed="rId2" cstate="print"/>
          <a:srcRect t="8318" b="17081"/>
          <a:stretch>
            <a:fillRect/>
          </a:stretch>
        </p:blipFill>
        <p:spPr bwMode="auto">
          <a:xfrm>
            <a:off x="500063" y="2357438"/>
            <a:ext cx="8286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66"/>
                </a:solidFill>
              </a:rPr>
              <a:t>«ВКУСНОЕ ВАРЕНЬЕ»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107156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800" dirty="0" smtClean="0"/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000250"/>
            <a:ext cx="75723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«ИНДЮК»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47161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Приоткрыть рот, положить язык на верхнюю губу и производить движения широким передним краем языка по верхней губе вперед- назад, стараясь не отрывать язык от губы, как бы поглаживая ее. Темп упражнения, постепенно убыстряясь, затем добавить голос, чтобы слышалось «БЛ-БЛ-БЛ». Следите, чтобы язык не сужался, он должен быть широким.</a:t>
            </a:r>
          </a:p>
        </p:txBody>
      </p:sp>
      <p:pic>
        <p:nvPicPr>
          <p:cNvPr id="9220" name="Picture 7" descr="__66342"/>
          <p:cNvPicPr>
            <a:picLocks noChangeAspect="1" noChangeArrowheads="1"/>
          </p:cNvPicPr>
          <p:nvPr/>
        </p:nvPicPr>
        <p:blipFill>
          <a:blip r:embed="rId2" cstate="print"/>
          <a:srcRect l="2499" t="12315" b="13084"/>
          <a:stretch>
            <a:fillRect/>
          </a:stretch>
        </p:blipFill>
        <p:spPr bwMode="auto">
          <a:xfrm>
            <a:off x="285750" y="2428875"/>
            <a:ext cx="86566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643188" y="214313"/>
            <a:ext cx="4143375" cy="7969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«ДЯТЕЛ»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128587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Рот широко открыт и слегка растянут в улыбке, язычок в форме «чашечки» поднят вверх: боковые края языка прижаты к верхним коренным зубкам, а передний край  языка поднят за верхние передние зубы к альвеолам. Ребёнок говорит с придыханием Д-Д-Д или Т-Т-Т. Язык «прыгает на бугорках». </a:t>
            </a:r>
          </a:p>
        </p:txBody>
      </p:sp>
      <p:pic>
        <p:nvPicPr>
          <p:cNvPr id="6148" name="Picture 9" descr="__55763"/>
          <p:cNvPicPr>
            <a:picLocks noChangeAspect="1" noChangeArrowheads="1"/>
          </p:cNvPicPr>
          <p:nvPr/>
        </p:nvPicPr>
        <p:blipFill>
          <a:blip r:embed="rId2" cstate="print"/>
          <a:srcRect t="4614"/>
          <a:stretch>
            <a:fillRect/>
          </a:stretch>
        </p:blipFill>
        <p:spPr bwMode="auto">
          <a:xfrm>
            <a:off x="642938" y="2143125"/>
            <a:ext cx="7620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«КАЧЕЛИ»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785812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1268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8001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«ЧАШЕЧКА»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2144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z="1800" smtClean="0"/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9460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6985" r="2521" b="14417"/>
          <a:stretch>
            <a:fillRect/>
          </a:stretch>
        </p:blipFill>
        <p:spPr bwMode="auto">
          <a:xfrm>
            <a:off x="428625" y="2071688"/>
            <a:ext cx="8215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«МАЛЯР»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714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2292" name="Picture 7" descr="__12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54188"/>
            <a:ext cx="84296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pPr algn="ctr"/>
            <a:r>
              <a:rPr kumimoji="0"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Постановка звука </a:t>
            </a:r>
            <a:r>
              <a:rPr kumimoji="0"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[Л]</a:t>
            </a:r>
            <a:endParaRPr kumimoji="0"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486400"/>
            <a:ext cx="8382000" cy="1181100"/>
          </a:xfrm>
        </p:spPr>
        <p:txBody>
          <a:bodyPr/>
          <a:lstStyle/>
          <a:p>
            <a:pPr algn="ctr">
              <a:buNone/>
            </a:pPr>
            <a:r>
              <a:rPr kumimoji="0" lang="ru-RU" sz="2800" dirty="0"/>
              <a:t>Применение зонда при механическом способе постановки звука </a:t>
            </a:r>
            <a:r>
              <a:rPr kumimoji="0" lang="en-US" sz="2800" dirty="0"/>
              <a:t>[Л]</a:t>
            </a:r>
            <a:endParaRPr kumimoji="0" lang="ru-RU" sz="2800" dirty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1066800" y="1828800"/>
          <a:ext cx="3124200" cy="2911475"/>
        </p:xfrm>
        <a:graphic>
          <a:graphicData uri="http://schemas.openxmlformats.org/presentationml/2006/ole">
            <p:oleObj spid="_x0000_s8194" name="Точечный рисунок" r:id="rId3" imgW="3486637" imgH="3247619" progId="PBrush">
              <p:embed/>
            </p:oleObj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4648200" y="1831975"/>
          <a:ext cx="3810000" cy="3638550"/>
        </p:xfrm>
        <a:graphic>
          <a:graphicData uri="http://schemas.openxmlformats.org/presentationml/2006/ole">
            <p:oleObj spid="_x0000_s8195" name="Точечный рисунок" r:id="rId4" imgW="3820058" imgH="3648584" progId="PBrush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Читаем слоги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285992"/>
            <a:ext cx="90964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285992"/>
            <a:ext cx="86914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636912"/>
            <a:ext cx="86914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285992"/>
            <a:ext cx="86914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420888"/>
            <a:ext cx="92869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420888"/>
            <a:ext cx="123623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420888"/>
            <a:ext cx="86914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420888"/>
            <a:ext cx="902812" cy="157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2492896"/>
            <a:ext cx="123623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Правильная артикуляция: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751" t="13487" r="2534" b="29709"/>
          <a:stretch>
            <a:fillRect/>
          </a:stretch>
        </p:blipFill>
        <p:spPr bwMode="auto">
          <a:xfrm>
            <a:off x="1619672" y="908720"/>
            <a:ext cx="607618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sus\Desktop\avtomatizaciya-l-prezentaciya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26064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800" cap="none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НАЗОВИ СЛОВА</a:t>
            </a:r>
          </a:p>
        </p:txBody>
      </p:sp>
      <p:pic>
        <p:nvPicPr>
          <p:cNvPr id="18435" name="Picture 9" descr="D:\диск Д\студень\Полуянова Ульяна\НАГЛЯДНОСТЬ\наглядность\практический материал\сканирование0071.jpg"/>
          <p:cNvPicPr>
            <a:picLocks noChangeAspect="1" noChangeArrowheads="1"/>
          </p:cNvPicPr>
          <p:nvPr/>
        </p:nvPicPr>
        <p:blipFill>
          <a:blip r:embed="rId3" cstate="print"/>
          <a:srcRect l="7634" t="61459" r="64122" b="10416"/>
          <a:stretch>
            <a:fillRect/>
          </a:stretch>
        </p:blipFill>
        <p:spPr bwMode="auto">
          <a:xfrm>
            <a:off x="5715000" y="4071938"/>
            <a:ext cx="1428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D:\диск Д\студень\Полуянова Ульяна\НАГЛЯДНОСТЬ\наглядность\практический материал\сканирование0071.jpg"/>
          <p:cNvPicPr>
            <a:picLocks noChangeAspect="1" noChangeArrowheads="1"/>
          </p:cNvPicPr>
          <p:nvPr/>
        </p:nvPicPr>
        <p:blipFill>
          <a:blip r:embed="rId4" cstate="print"/>
          <a:srcRect l="38702" t="32292" r="33054" b="39583"/>
          <a:stretch>
            <a:fillRect/>
          </a:stretch>
        </p:blipFill>
        <p:spPr bwMode="auto">
          <a:xfrm>
            <a:off x="5929313" y="1071563"/>
            <a:ext cx="207168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71612"/>
            <a:ext cx="3214678" cy="185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print"/>
          <a:srcRect l="4076" t="6521" r="51087" b="3804"/>
          <a:stretch>
            <a:fillRect/>
          </a:stretch>
        </p:blipFill>
        <p:spPr bwMode="auto">
          <a:xfrm>
            <a:off x="1357290" y="3643314"/>
            <a:ext cx="2428892" cy="303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800" cap="none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ИЗМЕНИЛОСЬ?</a:t>
            </a:r>
          </a:p>
        </p:txBody>
      </p:sp>
      <p:pic>
        <p:nvPicPr>
          <p:cNvPr id="19459" name="Picture 10" descr="D:\диск Д\студень\Полуянова Ульяна\НАГЛЯДНОСТЬ\наглядность\практический материал\сканирование0071.jpg"/>
          <p:cNvPicPr>
            <a:picLocks noChangeAspect="1" noChangeArrowheads="1"/>
          </p:cNvPicPr>
          <p:nvPr/>
        </p:nvPicPr>
        <p:blipFill>
          <a:blip r:embed="rId3" cstate="print"/>
          <a:srcRect l="38702" t="32292" r="33054" b="39583"/>
          <a:stretch>
            <a:fillRect/>
          </a:stretch>
        </p:blipFill>
        <p:spPr bwMode="auto">
          <a:xfrm>
            <a:off x="5929313" y="1071563"/>
            <a:ext cx="207168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71612"/>
            <a:ext cx="3214678" cy="185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5" cstate="print"/>
          <a:srcRect l="4076" t="6521" r="51087" b="3804"/>
          <a:stretch>
            <a:fillRect/>
          </a:stretch>
        </p:blipFill>
        <p:spPr bwMode="auto">
          <a:xfrm>
            <a:off x="1357290" y="3643314"/>
            <a:ext cx="2428892" cy="303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4071938"/>
            <a:ext cx="1733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1714500" cy="1762125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0"/>
            <a:ext cx="1695450" cy="1762125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0"/>
            <a:ext cx="1685925" cy="173355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lum bright="-6000" contrast="42000"/>
          </a:blip>
          <a:srcRect/>
          <a:stretch>
            <a:fillRect/>
          </a:stretch>
        </p:blipFill>
        <p:spPr bwMode="auto">
          <a:xfrm>
            <a:off x="2555875" y="2009775"/>
            <a:ext cx="61531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348038" y="1557338"/>
            <a:ext cx="1800225" cy="1079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5580063" y="1557338"/>
            <a:ext cx="144462" cy="12239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 flipV="1">
            <a:off x="3563938" y="1557338"/>
            <a:ext cx="4464050" cy="1079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3348038" y="1484313"/>
            <a:ext cx="4392612" cy="2305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3563938" y="1484313"/>
            <a:ext cx="2232025" cy="30241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7092950" y="1484313"/>
            <a:ext cx="719138" cy="23764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419475" y="1557338"/>
            <a:ext cx="1873250" cy="38877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 flipV="1">
            <a:off x="3419475" y="1412875"/>
            <a:ext cx="1944688" cy="45370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7956550" y="1557338"/>
            <a:ext cx="0" cy="34559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800" cap="none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</a:p>
        </p:txBody>
      </p:sp>
      <p:sp>
        <p:nvSpPr>
          <p:cNvPr id="21507" name="Содержимое 5"/>
          <p:cNvSpPr>
            <a:spLocks noGrp="1"/>
          </p:cNvSpPr>
          <p:nvPr>
            <p:ph sz="quarter" idx="1"/>
          </p:nvPr>
        </p:nvSpPr>
        <p:spPr>
          <a:xfrm>
            <a:off x="142875" y="1000125"/>
            <a:ext cx="8572500" cy="5473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		Кто зимой холодной ходит злой, голодный?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 l="52979" t="7780" r="1315" b="48653"/>
          <a:stretch>
            <a:fillRect/>
          </a:stretch>
        </p:blipFill>
        <p:spPr bwMode="auto">
          <a:xfrm>
            <a:off x="3071813" y="3571875"/>
            <a:ext cx="26431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pPr marL="365125" indent="-282575" algn="just"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ctr">
              <a:buFont typeface="Wingdings" pitchFamily="2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Сама не ем, а всех кормлю.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7465734" cy="27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857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8000" b="1" dirty="0" smtClean="0">
                <a:solidFill>
                  <a:srgbClr val="6600CC"/>
                </a:solidFill>
              </a:rPr>
              <a:t>Правила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214563"/>
            <a:ext cx="8501062" cy="4071937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rgbClr val="6600FF"/>
                </a:solidFill>
              </a:rPr>
              <a:t>Сейчас на слайде будет появляться Лунтик. Он очень любит играть в прятки. Он будет прятаться в разные места, а ты будешь составлять предложения о том, куда он спрятался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5" y="214290"/>
            <a:ext cx="48577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Лунтик спрятался под стул.</a:t>
            </a:r>
          </a:p>
        </p:txBody>
      </p:sp>
      <p:pic>
        <p:nvPicPr>
          <p:cNvPr id="6147" name="Picture 6" descr="C:\Documents and Settings\Jenya\Рабочий стол\женя\картинки\мебель\стул\593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14313"/>
            <a:ext cx="6294437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Jenya\Рабочий стол\женя\документы Женя\автоматизация\автоматизация\автоматизация звуков в картинках\картинки Л\картинки л упорядоченные\Л в начале\Лунтик_игруш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18081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73976 -0.0606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290"/>
            <a:ext cx="600079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Лунтик спрятался за елку.</a:t>
            </a:r>
          </a:p>
        </p:txBody>
      </p:sp>
      <p:pic>
        <p:nvPicPr>
          <p:cNvPr id="5" name="Picture 6" descr="C:\Documents and Settings\Jenya\Рабочий стол\женя\документы Женя\автоматизация\автоматизация\автоматизация звуков в картинках\картинки Л\картинки л упорядоченные\Л в начале\Лунтик_игру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3"/>
            <a:ext cx="21558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C:\Documents and Settings\Jenya\Рабочий стол\женя\картинки\деревья\ЕЛЬ\00074876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14313"/>
            <a:ext cx="6429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58681 -0.128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805264"/>
            <a:ext cx="66275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Лунтик спрятался в палатку.</a:t>
            </a:r>
          </a:p>
        </p:txBody>
      </p:sp>
      <p:pic>
        <p:nvPicPr>
          <p:cNvPr id="10243" name="Picture 5" descr="C:\Documents and Settings\Jenya\Рабочий стол\женя\документы Женя\автоматизация\автоматизация\автоматизация звуков в картинках\картинки Л\картинки л упорядоченные\л в середине без стечения\27.png"/>
          <p:cNvPicPr>
            <a:picLocks noChangeAspect="1" noChangeArrowheads="1"/>
          </p:cNvPicPr>
          <p:nvPr/>
        </p:nvPicPr>
        <p:blipFill>
          <a:blip r:embed="rId2" cstate="print"/>
          <a:srcRect l="2563" t="12820" r="5128" b="28204"/>
          <a:stretch>
            <a:fillRect/>
          </a:stretch>
        </p:blipFill>
        <p:spPr bwMode="auto">
          <a:xfrm>
            <a:off x="-71438" y="0"/>
            <a:ext cx="7715251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Jenya\Рабочий стол\женя\документы Женя\автоматизация\автоматизация\автоматизация звуков в картинках\картинки Л\картинки л упорядоченные\Л в начале\Лунтик_игруш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663" y="4786313"/>
            <a:ext cx="1938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38611 -0.380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08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Особенности артикуляции. </a:t>
            </a:r>
          </a:p>
          <a:p>
            <a:pPr>
              <a:buNone/>
            </a:pPr>
            <a:r>
              <a:rPr lang="ru-RU" b="1" dirty="0" smtClean="0"/>
              <a:t>Кончик языка упирается в верхние зубы или в бугорки за верхними зубами. Средняя часть спинки языка опущена, задняя часть спинки языка поднята, боковые края языка опущены. Форма языка напоминает седло. </a:t>
            </a:r>
          </a:p>
          <a:p>
            <a:pPr>
              <a:buNone/>
            </a:pPr>
            <a:r>
              <a:rPr lang="ru-RU" b="1" dirty="0" smtClean="0"/>
              <a:t>Выдыхаемый воздух проходит по бокам языка.</a:t>
            </a:r>
          </a:p>
          <a:p>
            <a:pPr>
              <a:buNone/>
            </a:pPr>
            <a:r>
              <a:rPr lang="ru-RU" b="1" dirty="0" smtClean="0"/>
              <a:t>Голосовые связки работают, горло дрожит (есть голос). 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Характеристика. </a:t>
            </a:r>
            <a:r>
              <a:rPr lang="ru-RU" b="1" dirty="0" smtClean="0"/>
              <a:t>Звук </a:t>
            </a:r>
            <a:r>
              <a:rPr lang="ru-RU" b="1" i="1" dirty="0" smtClean="0"/>
              <a:t>[Л</a:t>
            </a:r>
            <a:r>
              <a:rPr lang="en-US" b="1" i="1" dirty="0" smtClean="0"/>
              <a:t>]</a:t>
            </a:r>
            <a:r>
              <a:rPr lang="ru-RU" b="1" i="1" dirty="0" smtClean="0"/>
              <a:t> </a:t>
            </a:r>
            <a:r>
              <a:rPr lang="ru-RU" b="1" i="1" dirty="0" smtClean="0"/>
              <a:t>— твердый звонкий согласный.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ПРЕДЛОЖЕНИЕ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422400"/>
            <a:ext cx="792162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11152" cy="511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307234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ГОЛУБОЙ ПЛАТОК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Мила купила голубой платок. Он был гладкий, шёлковый, с кистями — загляденье!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Мила захотела надеть платок в школу. Когда Мила достала платок с полки, он оказался мятым. Стала Мила гладить платок. Но тут как назло в кухне зазвонил телефон. Мила выбежала из комнаты, а утюг оставила на платке...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Когда Мила вошла в комнату, она поняла, что голубого платка у нее не стало!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7239000" cy="1362075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внимание!!!</a:t>
            </a:r>
            <a:endParaRPr lang="ru-RU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0668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Нарушения произношения </a:t>
            </a:r>
            <a:r>
              <a:rPr kumimoji="0"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звука</a:t>
            </a:r>
            <a:r>
              <a:rPr kumimoji="0"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kumimoji="0"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  <a:r>
              <a:rPr kumimoji="0"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</a:t>
            </a:r>
            <a:r>
              <a:rPr kumimoji="0"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]</a:t>
            </a:r>
            <a:endParaRPr kumimoji="0"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0"/>
            <a:ext cx="9144000" cy="1219200"/>
          </a:xfrm>
        </p:spPr>
        <p:txBody>
          <a:bodyPr>
            <a:normAutofit lnSpcReduction="10000"/>
          </a:bodyPr>
          <a:lstStyle/>
          <a:p>
            <a:pPr lvl="1" algn="ctr"/>
            <a:r>
              <a:rPr lang="ru-RU" sz="2400" b="1" dirty="0"/>
              <a:t> 1.                                               2.   </a:t>
            </a:r>
          </a:p>
          <a:p>
            <a:pPr algn="ctr">
              <a:buNone/>
            </a:pPr>
            <a:r>
              <a:rPr kumimoji="0" lang="ru-RU" sz="2400" dirty="0"/>
              <a:t>Виды </a:t>
            </a:r>
            <a:r>
              <a:rPr kumimoji="0" lang="ru-RU" sz="2400" dirty="0" err="1"/>
              <a:t>ламбдацизма</a:t>
            </a:r>
            <a:r>
              <a:rPr kumimoji="0" lang="ru-RU" sz="2400" dirty="0"/>
              <a:t> (</a:t>
            </a:r>
            <a:r>
              <a:rPr kumimoji="0" lang="ru-RU" sz="2400" b="1" dirty="0"/>
              <a:t>1</a:t>
            </a:r>
            <a:r>
              <a:rPr kumimoji="0" lang="ru-RU" sz="2400" dirty="0"/>
              <a:t> – </a:t>
            </a:r>
            <a:r>
              <a:rPr kumimoji="0" lang="ru-RU" sz="2400" i="1" dirty="0" err="1" smtClean="0"/>
              <a:t>губно</a:t>
            </a:r>
            <a:r>
              <a:rPr kumimoji="0" lang="ru-RU" sz="2400" i="1" dirty="0" smtClean="0"/>
              <a:t> - губной </a:t>
            </a:r>
            <a:r>
              <a:rPr kumimoji="0" lang="en-US" sz="2400" i="1" dirty="0"/>
              <a:t>[W</a:t>
            </a:r>
            <a:r>
              <a:rPr kumimoji="0" lang="ru-RU" sz="2400" i="1" dirty="0"/>
              <a:t>] или краткий звук</a:t>
            </a:r>
            <a:r>
              <a:rPr kumimoji="0" lang="en-US" sz="2400" i="1" dirty="0"/>
              <a:t> [У]</a:t>
            </a:r>
            <a:r>
              <a:rPr kumimoji="0" lang="ru-RU" sz="2400" i="1" dirty="0"/>
              <a:t>;</a:t>
            </a:r>
            <a:r>
              <a:rPr kumimoji="0" lang="ru-RU" sz="2400" dirty="0"/>
              <a:t>  </a:t>
            </a:r>
            <a:r>
              <a:rPr kumimoji="0" lang="ru-RU" sz="2400" b="1" dirty="0"/>
              <a:t>2</a:t>
            </a:r>
            <a:r>
              <a:rPr kumimoji="0" lang="ru-RU" sz="2400" dirty="0"/>
              <a:t> – </a:t>
            </a:r>
            <a:r>
              <a:rPr kumimoji="0" lang="ru-RU" sz="2400" i="1" dirty="0" smtClean="0"/>
              <a:t>носовой</a:t>
            </a:r>
            <a:r>
              <a:rPr kumimoji="0" lang="en-US" sz="2400" i="1" dirty="0" smtClean="0"/>
              <a:t>[НГ</a:t>
            </a:r>
            <a:r>
              <a:rPr kumimoji="0" lang="en-US" sz="2400" i="1" dirty="0"/>
              <a:t>]</a:t>
            </a:r>
            <a:r>
              <a:rPr kumimoji="0" lang="ru-RU" sz="2400" dirty="0"/>
              <a:t>).</a:t>
            </a:r>
            <a:endParaRPr kumimoji="0" lang="ru-RU" sz="2400" dirty="0">
              <a:solidFill>
                <a:srgbClr val="000000"/>
              </a:solidFill>
            </a:endParaRPr>
          </a:p>
          <a:p>
            <a:pPr algn="just"/>
            <a:endParaRPr kumimoji="0" lang="ru-RU" sz="2800" b="1" dirty="0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1219200" y="1828800"/>
          <a:ext cx="2881313" cy="3429000"/>
        </p:xfrm>
        <a:graphic>
          <a:graphicData uri="http://schemas.openxmlformats.org/presentationml/2006/ole">
            <p:oleObj spid="_x0000_s9218" name="Точечный рисунок" r:id="rId3" imgW="2809524" imgH="3343742" progId="PBrush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029200" y="1828800"/>
          <a:ext cx="3194050" cy="3352800"/>
        </p:xfrm>
        <a:graphic>
          <a:graphicData uri="http://schemas.openxmlformats.org/presentationml/2006/ole">
            <p:oleObj spid="_x0000_s9219" name="Точечный рисунок" r:id="rId4" imgW="2085714" imgH="21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0668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Нарушения произношения </a:t>
            </a:r>
            <a:r>
              <a:rPr kumimoji="0"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звука</a:t>
            </a:r>
            <a:r>
              <a:rPr kumimoji="0"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kumimoji="0"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  <a:r>
              <a:rPr kumimoji="0"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</a:t>
            </a:r>
            <a:r>
              <a:rPr kumimoji="0"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]</a:t>
            </a:r>
            <a:endParaRPr kumimoji="0"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0"/>
            <a:ext cx="9144000" cy="1219200"/>
          </a:xfrm>
        </p:spPr>
        <p:txBody>
          <a:bodyPr>
            <a:normAutofit fontScale="92500" lnSpcReduction="20000"/>
          </a:bodyPr>
          <a:lstStyle/>
          <a:p>
            <a:pPr lvl="1" algn="ctr"/>
            <a:r>
              <a:rPr lang="ru-RU" sz="2400" b="1" dirty="0"/>
              <a:t> </a:t>
            </a:r>
            <a:r>
              <a:rPr kumimoji="0" lang="ru-RU" sz="2400" b="1" dirty="0"/>
              <a:t>3.                                                       4.</a:t>
            </a:r>
          </a:p>
          <a:p>
            <a:pPr algn="ctr">
              <a:buNone/>
            </a:pPr>
            <a:r>
              <a:rPr kumimoji="0" lang="ru-RU" sz="2800" dirty="0"/>
              <a:t>Виды </a:t>
            </a:r>
            <a:r>
              <a:rPr kumimoji="0" lang="ru-RU" sz="2800" dirty="0" err="1"/>
              <a:t>ламбдацизма</a:t>
            </a:r>
            <a:r>
              <a:rPr kumimoji="0" lang="ru-RU" sz="2800" dirty="0"/>
              <a:t> (</a:t>
            </a:r>
            <a:r>
              <a:rPr kumimoji="0" lang="ru-RU" sz="2800" b="1" dirty="0"/>
              <a:t>3</a:t>
            </a:r>
            <a:r>
              <a:rPr kumimoji="0" lang="ru-RU" sz="2800" dirty="0"/>
              <a:t> – </a:t>
            </a:r>
            <a:r>
              <a:rPr kumimoji="0" lang="ru-RU" sz="2800" i="1" dirty="0" err="1" smtClean="0"/>
              <a:t>губно</a:t>
            </a:r>
            <a:r>
              <a:rPr kumimoji="0" lang="ru-RU" sz="2800" i="1" dirty="0" smtClean="0"/>
              <a:t> - зубной</a:t>
            </a:r>
            <a:r>
              <a:rPr kumimoji="0" lang="en-US" sz="2800" i="1" dirty="0" smtClean="0"/>
              <a:t>;    </a:t>
            </a:r>
            <a:endParaRPr kumimoji="0" lang="ru-RU" sz="2800" i="1" dirty="0" smtClean="0"/>
          </a:p>
          <a:p>
            <a:pPr algn="ctr">
              <a:buNone/>
            </a:pPr>
            <a:r>
              <a:rPr kumimoji="0" lang="en-US" sz="2800" i="1" dirty="0" smtClean="0"/>
              <a:t>         </a:t>
            </a:r>
            <a:r>
              <a:rPr kumimoji="0" lang="en-US" sz="2800" b="1" dirty="0"/>
              <a:t>4</a:t>
            </a:r>
            <a:r>
              <a:rPr kumimoji="0" lang="en-US" sz="2800" i="1" dirty="0"/>
              <a:t> – </a:t>
            </a:r>
            <a:r>
              <a:rPr kumimoji="0" lang="ru-RU" sz="2800" i="1" dirty="0"/>
              <a:t>межзубный </a:t>
            </a:r>
            <a:r>
              <a:rPr kumimoji="0" lang="ru-RU" sz="2800" i="1" dirty="0" err="1"/>
              <a:t>ламбдацизм</a:t>
            </a:r>
            <a:r>
              <a:rPr kumimoji="0" lang="ru-RU" sz="2800" dirty="0"/>
              <a:t>).</a:t>
            </a:r>
            <a:endParaRPr kumimoji="0" lang="ru-RU" sz="2800" dirty="0">
              <a:solidFill>
                <a:srgbClr val="000000"/>
              </a:solidFill>
            </a:endParaRPr>
          </a:p>
          <a:p>
            <a:pPr algn="just"/>
            <a:endParaRPr kumimoji="0" lang="ru-RU" sz="2400" dirty="0">
              <a:solidFill>
                <a:srgbClr val="000000"/>
              </a:solidFill>
            </a:endParaRPr>
          </a:p>
          <a:p>
            <a:pPr algn="just"/>
            <a:endParaRPr kumimoji="0" lang="ru-RU" sz="2800" b="1" dirty="0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1143000" y="1752600"/>
          <a:ext cx="2882900" cy="3429000"/>
        </p:xfrm>
        <a:graphic>
          <a:graphicData uri="http://schemas.openxmlformats.org/presentationml/2006/ole">
            <p:oleObj spid="_x0000_s2050" name="Точечный рисунок" r:id="rId3" imgW="2010056" imgH="2390476" progId="PBrush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5334000" y="1828800"/>
          <a:ext cx="2873375" cy="3368675"/>
        </p:xfrm>
        <a:graphic>
          <a:graphicData uri="http://schemas.openxmlformats.org/presentationml/2006/ole">
            <p:oleObj spid="_x0000_s2051" name="Точечный рисунок" r:id="rId4" imgW="3038095" imgH="35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762000"/>
          </a:xfrm>
        </p:spPr>
        <p:txBody>
          <a:bodyPr/>
          <a:lstStyle/>
          <a:p>
            <a:pPr algn="ctr"/>
            <a:r>
              <a:rPr kumimoji="0" lang="ru-RU" b="1" i="1" dirty="0">
                <a:solidFill>
                  <a:schemeClr val="tx1"/>
                </a:solidFill>
              </a:rPr>
              <a:t>Работа над  </a:t>
            </a:r>
            <a:r>
              <a:rPr kumimoji="0" lang="ru-RU" b="1" i="1" dirty="0" smtClean="0">
                <a:solidFill>
                  <a:schemeClr val="tx1"/>
                </a:solidFill>
              </a:rPr>
              <a:t>звуком</a:t>
            </a:r>
            <a:r>
              <a:rPr kumimoji="0" lang="en-US" b="1" i="1" dirty="0" smtClean="0">
                <a:solidFill>
                  <a:schemeClr val="tx1"/>
                </a:solidFill>
              </a:rPr>
              <a:t> </a:t>
            </a:r>
            <a:r>
              <a:rPr kumimoji="0" lang="en-US" b="1" i="1" dirty="0">
                <a:solidFill>
                  <a:schemeClr val="tx1"/>
                </a:solidFill>
              </a:rPr>
              <a:t>[</a:t>
            </a:r>
            <a:r>
              <a:rPr kumimoji="0" lang="en-US" b="1" i="1" dirty="0" smtClean="0">
                <a:solidFill>
                  <a:schemeClr val="accent1"/>
                </a:solidFill>
              </a:rPr>
              <a:t>Л</a:t>
            </a:r>
            <a:r>
              <a:rPr kumimoji="0" lang="en-US" b="1" i="1" dirty="0" smtClean="0">
                <a:solidFill>
                  <a:schemeClr val="tx1"/>
                </a:solidFill>
              </a:rPr>
              <a:t>]</a:t>
            </a:r>
            <a:endParaRPr kumimoji="0"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304800" y="2286000"/>
          <a:ext cx="8534400" cy="2305050"/>
        </p:xfrm>
        <a:graphic>
          <a:graphicData uri="http://schemas.openxmlformats.org/presentationml/2006/ole">
            <p:oleObj spid="_x0000_s3074" name="Документ" r:id="rId3" imgW="5931000" imgH="160272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762000"/>
          </a:xfrm>
        </p:spPr>
        <p:txBody>
          <a:bodyPr/>
          <a:lstStyle/>
          <a:p>
            <a:pPr algn="ctr"/>
            <a:r>
              <a:rPr kumimoji="0" lang="ru-RU" b="1" i="1" dirty="0">
                <a:solidFill>
                  <a:schemeClr val="tx1"/>
                </a:solidFill>
              </a:rPr>
              <a:t>Работа над  </a:t>
            </a:r>
            <a:r>
              <a:rPr kumimoji="0" lang="ru-RU" b="1" i="1" dirty="0" smtClean="0">
                <a:solidFill>
                  <a:schemeClr val="tx1"/>
                </a:solidFill>
              </a:rPr>
              <a:t>звуком</a:t>
            </a:r>
            <a:r>
              <a:rPr kumimoji="0" lang="en-US" b="1" i="1" dirty="0" smtClean="0">
                <a:solidFill>
                  <a:schemeClr val="tx1"/>
                </a:solidFill>
              </a:rPr>
              <a:t> </a:t>
            </a:r>
            <a:r>
              <a:rPr kumimoji="0" lang="en-US" b="1" i="1" dirty="0">
                <a:solidFill>
                  <a:schemeClr val="tx1"/>
                </a:solidFill>
              </a:rPr>
              <a:t>[</a:t>
            </a:r>
            <a:r>
              <a:rPr kumimoji="0" lang="en-US" b="1" i="1" dirty="0" smtClean="0">
                <a:solidFill>
                  <a:schemeClr val="accent1"/>
                </a:solidFill>
              </a:rPr>
              <a:t>Л</a:t>
            </a:r>
            <a:r>
              <a:rPr kumimoji="0" lang="en-US" b="1" i="1" dirty="0" smtClean="0">
                <a:solidFill>
                  <a:schemeClr val="tx1"/>
                </a:solidFill>
              </a:rPr>
              <a:t>]</a:t>
            </a:r>
            <a:endParaRPr kumimoji="0"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type="tbl" idx="1"/>
          </p:nvPr>
        </p:nvGraphicFramePr>
        <p:xfrm>
          <a:off x="304800" y="2133600"/>
          <a:ext cx="8534400" cy="3805238"/>
        </p:xfrm>
        <a:graphic>
          <a:graphicData uri="http://schemas.openxmlformats.org/presentationml/2006/ole">
            <p:oleObj spid="_x0000_s4098" name="Документ" r:id="rId3" imgW="5931000" imgH="26442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762000"/>
          </a:xfrm>
        </p:spPr>
        <p:txBody>
          <a:bodyPr/>
          <a:lstStyle/>
          <a:p>
            <a:pPr algn="ctr"/>
            <a:r>
              <a:rPr kumimoji="0" lang="ru-RU" b="1" i="1" dirty="0">
                <a:solidFill>
                  <a:schemeClr val="tx1"/>
                </a:solidFill>
              </a:rPr>
              <a:t>Работа над  </a:t>
            </a:r>
            <a:r>
              <a:rPr kumimoji="0" lang="ru-RU" b="1" i="1" dirty="0" smtClean="0">
                <a:solidFill>
                  <a:schemeClr val="tx1"/>
                </a:solidFill>
              </a:rPr>
              <a:t>звуком</a:t>
            </a:r>
            <a:r>
              <a:rPr kumimoji="0" lang="en-US" b="1" i="1" dirty="0" smtClean="0">
                <a:solidFill>
                  <a:schemeClr val="tx1"/>
                </a:solidFill>
              </a:rPr>
              <a:t> </a:t>
            </a:r>
            <a:r>
              <a:rPr kumimoji="0" lang="en-US" b="1" i="1" dirty="0">
                <a:solidFill>
                  <a:schemeClr val="tx1"/>
                </a:solidFill>
              </a:rPr>
              <a:t>[</a:t>
            </a:r>
            <a:r>
              <a:rPr kumimoji="0" lang="en-US" b="1" i="1" dirty="0" smtClean="0">
                <a:solidFill>
                  <a:schemeClr val="accent1"/>
                </a:solidFill>
              </a:rPr>
              <a:t>Л</a:t>
            </a:r>
            <a:r>
              <a:rPr kumimoji="0" lang="en-US" b="1" i="1" dirty="0" smtClean="0">
                <a:solidFill>
                  <a:schemeClr val="tx1"/>
                </a:solidFill>
              </a:rPr>
              <a:t>]</a:t>
            </a:r>
            <a:endParaRPr kumimoji="0"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ph type="tbl" idx="1"/>
          </p:nvPr>
        </p:nvGraphicFramePr>
        <p:xfrm>
          <a:off x="396875" y="2541588"/>
          <a:ext cx="8458200" cy="3254375"/>
        </p:xfrm>
        <a:graphic>
          <a:graphicData uri="http://schemas.openxmlformats.org/presentationml/2006/ole">
            <p:oleObj spid="_x0000_s5122" name="Document" r:id="rId3" imgW="5916515" imgH="227702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762000"/>
          </a:xfrm>
        </p:spPr>
        <p:txBody>
          <a:bodyPr/>
          <a:lstStyle/>
          <a:p>
            <a:pPr algn="ctr"/>
            <a:r>
              <a:rPr kumimoji="0" lang="ru-RU" b="1" i="1" dirty="0">
                <a:solidFill>
                  <a:schemeClr val="tx1"/>
                </a:solidFill>
              </a:rPr>
              <a:t>Работа над  </a:t>
            </a:r>
            <a:r>
              <a:rPr kumimoji="0" lang="ru-RU" b="1" i="1" dirty="0" smtClean="0">
                <a:solidFill>
                  <a:schemeClr val="tx1"/>
                </a:solidFill>
              </a:rPr>
              <a:t>звуком</a:t>
            </a:r>
            <a:r>
              <a:rPr kumimoji="0" lang="en-US" b="1" i="1" dirty="0" smtClean="0">
                <a:solidFill>
                  <a:schemeClr val="tx1"/>
                </a:solidFill>
              </a:rPr>
              <a:t> </a:t>
            </a:r>
            <a:r>
              <a:rPr kumimoji="0" lang="en-US" b="1" i="1" dirty="0">
                <a:solidFill>
                  <a:schemeClr val="tx1"/>
                </a:solidFill>
              </a:rPr>
              <a:t>[</a:t>
            </a:r>
            <a:r>
              <a:rPr kumimoji="0" lang="en-US" b="1" i="1" dirty="0" smtClean="0">
                <a:solidFill>
                  <a:schemeClr val="accent1"/>
                </a:solidFill>
              </a:rPr>
              <a:t>Л</a:t>
            </a:r>
            <a:r>
              <a:rPr kumimoji="0" lang="en-US" b="1" i="1" dirty="0" smtClean="0">
                <a:solidFill>
                  <a:schemeClr val="tx1"/>
                </a:solidFill>
              </a:rPr>
              <a:t>]</a:t>
            </a:r>
            <a:endParaRPr kumimoji="0"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>
            <p:ph type="tbl" idx="1"/>
          </p:nvPr>
        </p:nvGraphicFramePr>
        <p:xfrm>
          <a:off x="228600" y="2286000"/>
          <a:ext cx="8686800" cy="3581400"/>
        </p:xfrm>
        <a:graphic>
          <a:graphicData uri="http://schemas.openxmlformats.org/presentationml/2006/ole">
            <p:oleObj spid="_x0000_s6146" name="Документ" r:id="rId3" imgW="5931000" imgH="2445840" progId="Word.Documen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</TotalTime>
  <Words>635</Words>
  <Application>Microsoft Office PowerPoint</Application>
  <PresentationFormat>Экран (4:3)</PresentationFormat>
  <Paragraphs>73</Paragraphs>
  <Slides>32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Яркая</vt:lpstr>
      <vt:lpstr>Точечный рисунок</vt:lpstr>
      <vt:lpstr>Документ</vt:lpstr>
      <vt:lpstr>Документ Microsoft Office Word 97 - 2003</vt:lpstr>
      <vt:lpstr>Коррекция звука [Л]</vt:lpstr>
      <vt:lpstr>Правильная артикуляция:</vt:lpstr>
      <vt:lpstr>Слайд 3</vt:lpstr>
      <vt:lpstr>Нарушения произношения звука [Л]</vt:lpstr>
      <vt:lpstr>Нарушения произношения звука [Л]</vt:lpstr>
      <vt:lpstr>Работа над  звуком [Л]</vt:lpstr>
      <vt:lpstr>Работа над  звуком [Л]</vt:lpstr>
      <vt:lpstr>Работа над  звуком [Л]</vt:lpstr>
      <vt:lpstr>Работа над  звуком [Л]</vt:lpstr>
      <vt:lpstr>Артикуляционная гимнастика</vt:lpstr>
      <vt:lpstr>«БЛИНЧИК»  </vt:lpstr>
      <vt:lpstr>«ВКУСНОЕ ВАРЕНЬЕ»</vt:lpstr>
      <vt:lpstr>«ИНДЮК»</vt:lpstr>
      <vt:lpstr>«ДЯТЕЛ»</vt:lpstr>
      <vt:lpstr>«КАЧЕЛИ»</vt:lpstr>
      <vt:lpstr>«ЧАШЕЧКА»</vt:lpstr>
      <vt:lpstr>«МАЛЯР»</vt:lpstr>
      <vt:lpstr>Постановка звука [Л]</vt:lpstr>
      <vt:lpstr>Читаем слоги</vt:lpstr>
      <vt:lpstr>Слайд 20</vt:lpstr>
      <vt:lpstr>НАЗОВИ СЛОВА</vt:lpstr>
      <vt:lpstr>ЧТО ИЗМЕНИЛОСЬ?</vt:lpstr>
      <vt:lpstr>Слайд 23</vt:lpstr>
      <vt:lpstr>ОТГАДАЙ ЗАГАДКИ</vt:lpstr>
      <vt:lpstr>Слайд 25</vt:lpstr>
      <vt:lpstr>Правила игры</vt:lpstr>
      <vt:lpstr>Слайд 27</vt:lpstr>
      <vt:lpstr>Слайд 28</vt:lpstr>
      <vt:lpstr>Слайд 29</vt:lpstr>
      <vt:lpstr>СОСТАВЬ ПРЕДЛОЖЕНИЕ</vt:lpstr>
      <vt:lpstr>Слайд 31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звука [Л]</dc:title>
  <dc:creator>Asus</dc:creator>
  <cp:lastModifiedBy>Asus</cp:lastModifiedBy>
  <cp:revision>23</cp:revision>
  <dcterms:created xsi:type="dcterms:W3CDTF">2012-12-23T11:57:08Z</dcterms:created>
  <dcterms:modified xsi:type="dcterms:W3CDTF">2012-12-25T12:50:54Z</dcterms:modified>
</cp:coreProperties>
</file>