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0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81" r:id="rId25"/>
    <p:sldId id="282" r:id="rId26"/>
    <p:sldId id="283" r:id="rId27"/>
    <p:sldId id="279" r:id="rId28"/>
    <p:sldId id="284" r:id="rId2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33"/>
    <a:srgbClr val="BF5200"/>
    <a:srgbClr val="FF9933"/>
    <a:srgbClr val="663300"/>
    <a:srgbClr val="422C16"/>
    <a:srgbClr val="0C788E"/>
    <a:srgbClr val="006666"/>
    <a:srgbClr val="0099CC"/>
    <a:srgbClr val="3366CC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7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153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7DDD2-CD40-464E-BCB3-223DDAD687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7A4B3-F2FE-46B5-8EDC-CC55D147B95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B6DA0-3AE5-4C8A-B167-7F67B5E46D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3C41-8252-4CE6-AE5D-13B6326D96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5704-1695-47AA-B80E-9AD234717AC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4D9B-80DB-4168-98AD-CF532CE9DD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EBC5D-3868-449B-A89D-35D5F006D20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A53E-7788-4B9E-A619-779A1A7F09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04EAE-C510-4E95-9824-ED2845C268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BF5D-FBBB-4877-AB97-E56DA4929B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F94DD-FB7A-4E34-9B72-0CF1C8253F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FDEE3-3E05-4A66-9B60-0A20B037DF6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619250" y="5445125"/>
            <a:ext cx="5832475" cy="647700"/>
          </a:xfrm>
        </p:spPr>
        <p:txBody>
          <a:bodyPr/>
          <a:lstStyle/>
          <a:p>
            <a:r>
              <a:rPr lang="ru-RU" sz="1600" b="1" dirty="0" smtClean="0">
                <a:solidFill>
                  <a:srgbClr val="663300"/>
                </a:solidFill>
              </a:rPr>
              <a:t>Подготовила и провела: </a:t>
            </a:r>
            <a:br>
              <a:rPr lang="ru-RU" sz="1600" b="1" dirty="0" smtClean="0">
                <a:solidFill>
                  <a:srgbClr val="663300"/>
                </a:solidFill>
              </a:rPr>
            </a:br>
            <a:r>
              <a:rPr lang="ru-RU" sz="1600" b="1" dirty="0" smtClean="0">
                <a:solidFill>
                  <a:srgbClr val="663300"/>
                </a:solidFill>
              </a:rPr>
              <a:t>учитель - логопед</a:t>
            </a:r>
            <a:br>
              <a:rPr lang="ru-RU" sz="1600" b="1" dirty="0" smtClean="0">
                <a:solidFill>
                  <a:srgbClr val="663300"/>
                </a:solidFill>
              </a:rPr>
            </a:br>
            <a:r>
              <a:rPr lang="ru-RU" sz="1600" b="1" dirty="0" smtClean="0">
                <a:solidFill>
                  <a:srgbClr val="663300"/>
                </a:solidFill>
              </a:rPr>
              <a:t>Орлова А. И.</a:t>
            </a:r>
            <a:br>
              <a:rPr lang="ru-RU" sz="1600" b="1" dirty="0" smtClean="0">
                <a:solidFill>
                  <a:srgbClr val="663300"/>
                </a:solidFill>
              </a:rPr>
            </a:br>
            <a:r>
              <a:rPr lang="ru-RU" sz="1600" b="1" dirty="0" smtClean="0">
                <a:solidFill>
                  <a:srgbClr val="663300"/>
                </a:solidFill>
              </a:rPr>
              <a:t>2016 г.</a:t>
            </a:r>
            <a:endParaRPr lang="es-ES" sz="1600" b="1" dirty="0">
              <a:solidFill>
                <a:srgbClr val="6633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1124744"/>
            <a:ext cx="8496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660033"/>
                </a:solidFill>
              </a:rPr>
              <a:t>«Грамотная речь педагога  - залог грамотной речи ребенка»</a:t>
            </a:r>
            <a:endParaRPr lang="ru-RU" sz="4400" b="1" dirty="0">
              <a:solidFill>
                <a:srgbClr val="6600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23727" y="630441"/>
            <a:ext cx="48965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660033"/>
                </a:solidFill>
              </a:rPr>
              <a:t>Семинар - практикум</a:t>
            </a:r>
            <a:endParaRPr lang="ru-RU" sz="3200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660033"/>
                </a:solidFill>
              </a:rPr>
              <a:t>Недостатки речи воспитателя: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9"/>
            <a:ext cx="8640960" cy="4032448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нечёткое </a:t>
            </a:r>
            <a:r>
              <a:rPr lang="ru-RU" sz="1400" dirty="0"/>
              <a:t>артикулирование звуков в процессе речи;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побуквенное </a:t>
            </a:r>
            <a:r>
              <a:rPr lang="ru-RU" sz="1400" dirty="0"/>
              <a:t>произнесение слов, когда слова произносятся так, как пишутся («что» вместо «</a:t>
            </a:r>
            <a:r>
              <a:rPr lang="ru-RU" sz="1400" dirty="0" err="1"/>
              <a:t>што</a:t>
            </a:r>
            <a:r>
              <a:rPr lang="ru-RU" sz="1400" dirty="0"/>
              <a:t>»; «его» вместо «</a:t>
            </a:r>
            <a:r>
              <a:rPr lang="ru-RU" sz="1400" dirty="0" err="1"/>
              <a:t>ево</a:t>
            </a:r>
            <a:r>
              <a:rPr lang="ru-RU" sz="1400" dirty="0"/>
              <a:t>»);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произнесение </a:t>
            </a:r>
            <a:r>
              <a:rPr lang="ru-RU" sz="1400" dirty="0"/>
              <a:t>слов с акцентом или с характерными особенностями местного говора;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неправильное </a:t>
            </a:r>
            <a:r>
              <a:rPr lang="ru-RU" sz="1400" dirty="0"/>
              <a:t>ударение в словах;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монотонная </a:t>
            </a:r>
            <a:r>
              <a:rPr lang="ru-RU" sz="1400" dirty="0"/>
              <a:t>речь, при которой у детей резко снижается интерес к содержанию высказывания;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ускоренный </a:t>
            </a:r>
            <a:r>
              <a:rPr lang="ru-RU" sz="1400" dirty="0"/>
              <a:t>темп речи, что очень затрудняет понимание речи детьми;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многословие</a:t>
            </a:r>
            <a:r>
              <a:rPr lang="ru-RU" sz="1400" dirty="0"/>
              <a:t>, наслоение лишних фраз, деталей;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насыщение </a:t>
            </a:r>
            <a:r>
              <a:rPr lang="ru-RU" sz="1400" dirty="0"/>
              <a:t>речи сложными грамматическими конструкциями и оборотами;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использование </a:t>
            </a:r>
            <a:r>
              <a:rPr lang="ru-RU" sz="1400" dirty="0"/>
              <a:t>просторечий изгадить - испортить, уйма – множество, дрыхнуть - спать и диалектизмов, устаревших слов;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частое </a:t>
            </a:r>
            <a:r>
              <a:rPr lang="ru-RU" sz="1400" dirty="0"/>
              <a:t>неоправданное употребление слов с уменьшительно-ласкательными суффиксами («Танечка, вымой ручки!», «Катенька, убери чашечку со столика!»);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засоренность </a:t>
            </a:r>
            <a:r>
              <a:rPr lang="ru-RU" sz="1400" dirty="0"/>
              <a:t>речи словами – паразитами (ну, вот, так сказать и т.д.);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копирование </a:t>
            </a:r>
            <a:r>
              <a:rPr lang="ru-RU" sz="1400" dirty="0"/>
              <a:t>речи малышей, «сюсюканье»;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использование </a:t>
            </a:r>
            <a:r>
              <a:rPr lang="ru-RU" sz="1400" dirty="0"/>
              <a:t>в речи слов, не понятных детям, без уточнения их значения и т.д.</a:t>
            </a:r>
          </a:p>
          <a:p>
            <a:pPr marL="0" indent="0"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375002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750"/>
                            </p:stCondLst>
                            <p:childTnLst>
                              <p:par>
                                <p:cTn id="25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250"/>
                            </p:stCondLst>
                            <p:childTnLst>
                              <p:par>
                                <p:cTn id="33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750"/>
                            </p:stCondLst>
                            <p:childTnLst>
                              <p:par>
                                <p:cTn id="41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7500"/>
                            </p:stCondLst>
                            <p:childTnLst>
                              <p:par>
                                <p:cTn id="45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9250"/>
                            </p:stCondLst>
                            <p:childTnLst>
                              <p:par>
                                <p:cTn id="49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1000"/>
                            </p:stCondLst>
                            <p:childTnLst>
                              <p:par>
                                <p:cTn id="53" presetID="14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548681"/>
            <a:ext cx="8229600" cy="1944215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b="1" i="1" u="sng" dirty="0">
                <a:solidFill>
                  <a:srgbClr val="660033"/>
                </a:solidFill>
              </a:rPr>
              <a:t>«Какие ошибки у нас встречаются чаще всего?»</a:t>
            </a:r>
            <a:endParaRPr lang="ru-RU" sz="2400" b="1" dirty="0">
              <a:solidFill>
                <a:srgbClr val="660033"/>
              </a:solidFill>
            </a:endParaRPr>
          </a:p>
          <a:p>
            <a:pPr marL="0" indent="0" algn="ctr">
              <a:buNone/>
            </a:pPr>
            <a:r>
              <a:rPr lang="ru-RU" sz="2400" b="1" dirty="0">
                <a:solidFill>
                  <a:srgbClr val="660033"/>
                </a:solidFill>
              </a:rPr>
              <a:t>Наши ошибки!</a:t>
            </a:r>
          </a:p>
          <a:p>
            <a:pPr marL="0" indent="0">
              <a:buNone/>
            </a:pPr>
            <a:endParaRPr lang="ru-RU" sz="1200" dirty="0" smtClean="0"/>
          </a:p>
          <a:p>
            <a:pPr marL="0" indent="0">
              <a:buNone/>
            </a:pPr>
            <a:r>
              <a:rPr lang="ru-RU" sz="1200" dirty="0" err="1" smtClean="0"/>
              <a:t>Чо</a:t>
            </a:r>
            <a:r>
              <a:rPr lang="ru-RU" sz="1200" dirty="0" smtClean="0"/>
              <a:t> </a:t>
            </a:r>
            <a:r>
              <a:rPr lang="ru-RU" sz="1200" dirty="0"/>
              <a:t>– что (</a:t>
            </a:r>
            <a:r>
              <a:rPr lang="ru-RU" sz="1200" dirty="0" err="1"/>
              <a:t>што</a:t>
            </a:r>
            <a:r>
              <a:rPr lang="ru-RU" sz="1200" dirty="0"/>
              <a:t>), </a:t>
            </a:r>
            <a:r>
              <a:rPr lang="ru-RU" sz="1200" dirty="0" err="1"/>
              <a:t>ихние</a:t>
            </a:r>
            <a:r>
              <a:rPr lang="ru-RU" sz="1200" dirty="0"/>
              <a:t>- их, нету </a:t>
            </a:r>
            <a:r>
              <a:rPr lang="ru-RU" sz="1200" dirty="0" smtClean="0"/>
              <a:t>–нет</a:t>
            </a:r>
            <a:r>
              <a:rPr lang="ru-RU" sz="1200" dirty="0"/>
              <a:t>, </a:t>
            </a:r>
            <a:r>
              <a:rPr lang="ru-RU" sz="1200" dirty="0" err="1" smtClean="0"/>
              <a:t>оделися</a:t>
            </a:r>
            <a:r>
              <a:rPr lang="ru-RU" sz="1200" dirty="0" smtClean="0"/>
              <a:t>- </a:t>
            </a:r>
            <a:r>
              <a:rPr lang="ru-RU" sz="1200" dirty="0"/>
              <a:t>оделись, </a:t>
            </a:r>
            <a:r>
              <a:rPr lang="ru-RU" sz="1200" dirty="0" err="1" smtClean="0"/>
              <a:t>обезбаливающий</a:t>
            </a:r>
            <a:r>
              <a:rPr lang="ru-RU" sz="1200" dirty="0" smtClean="0"/>
              <a:t> - обезболивающий</a:t>
            </a:r>
            <a:r>
              <a:rPr lang="ru-RU" sz="1200" dirty="0"/>
              <a:t>, </a:t>
            </a:r>
            <a:r>
              <a:rPr lang="ru-RU" sz="1200" dirty="0" err="1" smtClean="0"/>
              <a:t>уплотишь</a:t>
            </a:r>
            <a:r>
              <a:rPr lang="ru-RU" sz="1200" dirty="0" smtClean="0"/>
              <a:t> - </a:t>
            </a:r>
            <a:r>
              <a:rPr lang="ru-RU" sz="1200" dirty="0"/>
              <a:t>уплатишь, оплатишь, заплатишь, пальцами – пальцами, </a:t>
            </a:r>
            <a:r>
              <a:rPr lang="ru-RU" sz="1200" dirty="0" smtClean="0"/>
              <a:t>ножницами - </a:t>
            </a:r>
            <a:r>
              <a:rPr lang="ru-RU" sz="1200" dirty="0"/>
              <a:t>ножницами, салат из помидор- помидоров, одеваем кого-то, надеваем что-то, </a:t>
            </a:r>
            <a:r>
              <a:rPr lang="ru-RU" sz="1200" dirty="0" err="1" smtClean="0"/>
              <a:t>ложить</a:t>
            </a:r>
            <a:r>
              <a:rPr lang="ru-RU" sz="1200" dirty="0" smtClean="0"/>
              <a:t> - </a:t>
            </a:r>
            <a:r>
              <a:rPr lang="ru-RU" sz="1200" dirty="0"/>
              <a:t>класть, </a:t>
            </a:r>
            <a:r>
              <a:rPr lang="ru-RU" sz="1200" dirty="0" err="1"/>
              <a:t>бежи</a:t>
            </a:r>
            <a:r>
              <a:rPr lang="ru-RU" sz="1200" dirty="0"/>
              <a:t> – беги, позвонит </a:t>
            </a:r>
            <a:r>
              <a:rPr lang="ru-RU" sz="1200" dirty="0" smtClean="0"/>
              <a:t>- позвонит</a:t>
            </a:r>
            <a:r>
              <a:rPr lang="ru-RU" sz="1200" dirty="0"/>
              <a:t>, рожки – </a:t>
            </a:r>
            <a:r>
              <a:rPr lang="ru-RU" sz="1200" dirty="0" smtClean="0"/>
              <a:t>рожки</a:t>
            </a:r>
          </a:p>
          <a:p>
            <a:endParaRPr lang="ru-RU" sz="1200" dirty="0"/>
          </a:p>
          <a:p>
            <a:endParaRPr lang="ru-RU" sz="1200" dirty="0" smtClean="0"/>
          </a:p>
          <a:p>
            <a:endParaRPr lang="ru-RU" sz="1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3249" y="2924944"/>
            <a:ext cx="806489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FF0000"/>
                </a:solidFill>
              </a:rPr>
              <a:t>Главной задачей является — исправление данных </a:t>
            </a:r>
            <a:r>
              <a:rPr lang="ru-RU" sz="3600" b="1" dirty="0" smtClean="0">
                <a:solidFill>
                  <a:srgbClr val="FF0000"/>
                </a:solidFill>
              </a:rPr>
              <a:t>ошибок и их недопущение!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8063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2"/>
          <p:cNvSpPr>
            <a:spLocks noGrp="1"/>
          </p:cNvSpPr>
          <p:nvPr>
            <p:ph type="title"/>
          </p:nvPr>
        </p:nvSpPr>
        <p:spPr>
          <a:xfrm>
            <a:off x="1619672" y="2564904"/>
            <a:ext cx="5853336" cy="1143000"/>
          </a:xfrm>
        </p:spPr>
        <p:txBody>
          <a:bodyPr/>
          <a:lstStyle/>
          <a:p>
            <a:pPr algn="l"/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smtClean="0"/>
              <a:t>Правила: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• Работать дружно, согласованно;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• Соблюдать порядок и тишину;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• Уметь слушать других;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/>
              <a:t>• Отвечать громко, но не хором. 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09472" y="692696"/>
            <a:ext cx="7643656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solidFill>
                  <a:srgbClr val="660033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Практикум: </a:t>
            </a:r>
            <a:endParaRPr lang="ru-RU" sz="3200" b="1" dirty="0" smtClean="0">
              <a:solidFill>
                <a:srgbClr val="660033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 smtClean="0">
                <a:solidFill>
                  <a:srgbClr val="660033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solidFill>
                  <a:srgbClr val="660033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Искусство говорить с детьми»</a:t>
            </a:r>
            <a:endParaRPr lang="ru-RU" sz="3200" b="1" dirty="0">
              <a:solidFill>
                <a:srgbClr val="660033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9258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6779096" cy="388640"/>
          </a:xfrm>
        </p:spPr>
        <p:txBody>
          <a:bodyPr/>
          <a:lstStyle/>
          <a:p>
            <a:r>
              <a:rPr lang="ru-RU" sz="2800" dirty="0"/>
              <a:t>Чем отличается звук от буквы</a:t>
            </a:r>
            <a:r>
              <a:rPr lang="ru-RU" sz="2800" dirty="0" smtClean="0"/>
              <a:t>?</a:t>
            </a:r>
          </a:p>
          <a:p>
            <a:endParaRPr lang="ru-RU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3017518" y="836712"/>
            <a:ext cx="28290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660033"/>
                </a:solidFill>
              </a:rPr>
              <a:t>Блиц - опрос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2420888"/>
            <a:ext cx="6318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b="1" i="1" dirty="0"/>
              <a:t>Звуком</a:t>
            </a:r>
            <a:r>
              <a:rPr lang="ru-RU" dirty="0"/>
              <a:t> мы называем наименьшую основную единицу звучащей речи.</a:t>
            </a:r>
          </a:p>
          <a:p>
            <a:pPr marL="0" indent="0">
              <a:buNone/>
            </a:pPr>
            <a:r>
              <a:rPr lang="ru-RU" b="1" i="1" dirty="0"/>
              <a:t>Буква</a:t>
            </a:r>
            <a:r>
              <a:rPr lang="ru-RU" dirty="0"/>
              <a:t> –  символ  любого  алфавита. Это графический знак, с помощью которого звуки речи </a:t>
            </a:r>
            <a:r>
              <a:rPr lang="ru-RU" dirty="0" smtClean="0"/>
              <a:t>обозначаются </a:t>
            </a:r>
            <a:r>
              <a:rPr lang="ru-RU" dirty="0"/>
              <a:t>на письме.</a:t>
            </a:r>
          </a:p>
          <a:p>
            <a:pPr marL="0" indent="0">
              <a:buNone/>
            </a:pPr>
            <a:endParaRPr lang="ru-RU" b="1" i="1" dirty="0"/>
          </a:p>
          <a:p>
            <a:pPr marL="0" indent="0">
              <a:buNone/>
            </a:pPr>
            <a:r>
              <a:rPr lang="ru-RU" b="1" i="1" dirty="0"/>
              <a:t>Звуки – мы </a:t>
            </a:r>
            <a:r>
              <a:rPr lang="ru-RU" b="1" i="1" dirty="0" smtClean="0"/>
              <a:t>произносим и слышим, </a:t>
            </a:r>
          </a:p>
          <a:p>
            <a:pPr marL="0" indent="0">
              <a:buNone/>
            </a:pPr>
            <a:r>
              <a:rPr lang="ru-RU" b="1" i="1" dirty="0" smtClean="0"/>
              <a:t>а </a:t>
            </a:r>
            <a:r>
              <a:rPr lang="ru-RU" b="1" i="1" dirty="0"/>
              <a:t>буквы – видим и пишем.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748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748680"/>
          </a:xfrm>
        </p:spPr>
        <p:txBody>
          <a:bodyPr/>
          <a:lstStyle/>
          <a:p>
            <a:r>
              <a:rPr lang="ru-RU" sz="2800" dirty="0"/>
              <a:t>Назовите </a:t>
            </a:r>
            <a:r>
              <a:rPr lang="ru-RU" sz="2800" dirty="0" smtClean="0"/>
              <a:t>количество </a:t>
            </a:r>
            <a:r>
              <a:rPr lang="ru-RU" sz="2800" dirty="0"/>
              <a:t>букв в слове </a:t>
            </a:r>
            <a:r>
              <a:rPr lang="ru-RU" sz="2800" b="1" dirty="0" smtClean="0"/>
              <a:t>«сколько»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 algn="ctr">
              <a:buNone/>
            </a:pPr>
            <a:r>
              <a:rPr lang="ru-RU" sz="9600" b="1" dirty="0" smtClean="0"/>
              <a:t> </a:t>
            </a:r>
            <a:endParaRPr lang="ru-RU" sz="9600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 bwMode="auto">
          <a:xfrm>
            <a:off x="4067944" y="2204864"/>
            <a:ext cx="79208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9600" kern="0" dirty="0" smtClean="0"/>
              <a:t>7</a:t>
            </a:r>
            <a:r>
              <a:rPr lang="ru-RU" sz="9600" b="1" kern="0" dirty="0" smtClean="0"/>
              <a:t> </a:t>
            </a:r>
            <a:endParaRPr lang="ru-RU" sz="9600" b="1" kern="0" dirty="0"/>
          </a:p>
        </p:txBody>
      </p:sp>
    </p:spTree>
    <p:extLst>
      <p:ext uri="{BB962C8B-B14F-4D97-AF65-F5344CB8AC3E}">
        <p14:creationId xmlns:p14="http://schemas.microsoft.com/office/powerpoint/2010/main" val="8705565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332" y="1124744"/>
            <a:ext cx="6984776" cy="460648"/>
          </a:xfrm>
        </p:spPr>
        <p:txBody>
          <a:bodyPr/>
          <a:lstStyle/>
          <a:p>
            <a:r>
              <a:rPr lang="ru-RU" sz="2800" dirty="0"/>
              <a:t>Сколько звуков в слове </a:t>
            </a:r>
            <a:r>
              <a:rPr lang="ru-RU" sz="2800" b="1" dirty="0" smtClean="0"/>
              <a:t>«пальто»</a:t>
            </a:r>
            <a:r>
              <a:rPr lang="ru-RU" sz="2800" dirty="0" smtClean="0"/>
              <a:t>?</a:t>
            </a:r>
            <a:r>
              <a:rPr lang="ru-RU" sz="2800" b="1" dirty="0" smtClean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2276872"/>
            <a:ext cx="4572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ru-RU" sz="5400" dirty="0" smtClean="0"/>
              <a:t> </a:t>
            </a:r>
            <a:endParaRPr lang="ru-RU" sz="5400" dirty="0"/>
          </a:p>
          <a:p>
            <a:pPr marL="0" indent="0" algn="ctr">
              <a:buNone/>
            </a:pPr>
            <a:r>
              <a:rPr lang="ru-RU" sz="5400" dirty="0"/>
              <a:t>5 звуков</a:t>
            </a:r>
          </a:p>
          <a:p>
            <a:pPr marL="0" indent="0">
              <a:buNone/>
            </a:pP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614098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92697"/>
            <a:ext cx="3816424" cy="576064"/>
          </a:xfrm>
        </p:spPr>
        <p:txBody>
          <a:bodyPr/>
          <a:lstStyle/>
          <a:p>
            <a:r>
              <a:rPr lang="ru-RU" sz="2800" dirty="0"/>
              <a:t>Назови детеныша: </a:t>
            </a:r>
          </a:p>
          <a:p>
            <a:pPr marL="0" indent="0">
              <a:buNone/>
            </a:pPr>
            <a:r>
              <a:rPr lang="ru-RU" sz="2800" dirty="0" smtClean="0"/>
              <a:t>   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7245" y="1690354"/>
            <a:ext cx="18144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котенок</a:t>
            </a:r>
            <a:endParaRPr lang="ru-RU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93035"/>
            <a:ext cx="1963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/>
              <a:t>Панда -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87527" y="2793034"/>
            <a:ext cx="64658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/>
              <a:t>детеныш панды, медвежонок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772816"/>
            <a:ext cx="18998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3600" dirty="0" smtClean="0"/>
              <a:t>Кошка - </a:t>
            </a:r>
            <a:endParaRPr lang="ru-RU" sz="3600" dirty="0"/>
          </a:p>
          <a:p>
            <a:pPr marL="0" indent="0">
              <a:buNone/>
            </a:pP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7431014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32656"/>
          </a:xfrm>
        </p:spPr>
        <p:txBody>
          <a:bodyPr/>
          <a:lstStyle/>
          <a:p>
            <a:r>
              <a:rPr lang="ru-RU" sz="1400" dirty="0" smtClean="0"/>
              <a:t> </a:t>
            </a:r>
            <a:r>
              <a:rPr lang="ru-RU" sz="3600" dirty="0"/>
              <a:t>Назовите всегда </a:t>
            </a:r>
            <a:r>
              <a:rPr lang="ru-RU" sz="3600" dirty="0" smtClean="0"/>
              <a:t>твердые согласные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63701" y="3284984"/>
            <a:ext cx="210987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/>
              <a:t>Ш, Ж, Ц</a:t>
            </a:r>
          </a:p>
        </p:txBody>
      </p:sp>
    </p:spTree>
    <p:extLst>
      <p:ext uri="{BB962C8B-B14F-4D97-AF65-F5344CB8AC3E}">
        <p14:creationId xmlns:p14="http://schemas.microsoft.com/office/powerpoint/2010/main" val="189091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431238"/>
            <a:ext cx="3948908" cy="562074"/>
          </a:xfrm>
        </p:spPr>
        <p:txBody>
          <a:bodyPr/>
          <a:lstStyle/>
          <a:p>
            <a:r>
              <a:rPr lang="ru-RU" sz="2400" b="1" dirty="0"/>
              <a:t>«Закончи предложение»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842870"/>
            <a:ext cx="4053477" cy="316632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/>
              <a:t>1. Земля покрыта снегом, как … </a:t>
            </a:r>
          </a:p>
          <a:p>
            <a:pPr marL="0" indent="0">
              <a:buNone/>
            </a:pPr>
            <a:endParaRPr lang="ru-RU" sz="1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706204" y="4381328"/>
            <a:ext cx="41911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 smtClean="0">
                <a:latin typeface="+mn-lt"/>
                <a:cs typeface="+mn-cs"/>
              </a:rPr>
              <a:t>8</a:t>
            </a:r>
            <a:r>
              <a:rPr lang="ru-RU" b="1" dirty="0">
                <a:latin typeface="+mn-lt"/>
                <a:cs typeface="+mn-cs"/>
              </a:rPr>
              <a:t>. Ветер завывает за окном, как…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365382"/>
            <a:ext cx="41769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2. Дверь в комнате скрипит, как …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46010" y="1877767"/>
            <a:ext cx="3689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3. Дети в группе галдят, как …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13234" y="2393896"/>
            <a:ext cx="46249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4. Мысль в моей голове засела, как …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979712" y="2906281"/>
            <a:ext cx="3086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5. На улице темно, как …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521809" y="3426154"/>
            <a:ext cx="4169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6. Мокрое платье выглядит, как …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092484" y="3903741"/>
            <a:ext cx="3947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latin typeface="+mn-lt"/>
                <a:cs typeface="+mn-cs"/>
              </a:rPr>
              <a:t>7. Солнце нещадно палит, как … </a:t>
            </a:r>
          </a:p>
        </p:txBody>
      </p:sp>
    </p:spTree>
    <p:extLst>
      <p:ext uri="{BB962C8B-B14F-4D97-AF65-F5344CB8AC3E}">
        <p14:creationId xmlns:p14="http://schemas.microsoft.com/office/powerpoint/2010/main" val="334289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/>
          <a:lstStyle/>
          <a:p>
            <a:r>
              <a:rPr lang="ru-RU" sz="3200" b="1" dirty="0" smtClean="0">
                <a:solidFill>
                  <a:srgbClr val="660033"/>
                </a:solidFill>
              </a:rPr>
              <a:t>«Устами дошкольника»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001" y="2348880"/>
            <a:ext cx="8229600" cy="118072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Угадайте, какой предмет описывает ребенок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125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0872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«Детям очень много можно объяснить,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лишь бы объясняющий сам понимал ясно предмет, 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о котором взялся говорить с детьми и умел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говорить человеческим языком».</a:t>
            </a:r>
          </a:p>
          <a:p>
            <a:pPr marL="0" indent="0">
              <a:buNone/>
            </a:pPr>
            <a:r>
              <a:rPr lang="ru-RU" sz="1600" b="1" dirty="0">
                <a:solidFill>
                  <a:srgbClr val="BF5200"/>
                </a:solidFill>
              </a:rPr>
              <a:t>Н. Г. Чернышевский</a:t>
            </a:r>
          </a:p>
          <a:p>
            <a:pPr marL="0" indent="0">
              <a:buNone/>
            </a:pPr>
            <a:endParaRPr lang="ru-RU" sz="1600" dirty="0" smtClean="0">
              <a:solidFill>
                <a:srgbClr val="BF5200"/>
              </a:solidFill>
            </a:endParaRPr>
          </a:p>
          <a:p>
            <a:pPr marL="0" indent="0" algn="r">
              <a:buNone/>
            </a:pPr>
            <a:r>
              <a:rPr lang="ru-RU" sz="1600" dirty="0" smtClean="0">
                <a:solidFill>
                  <a:srgbClr val="BF5200"/>
                </a:solidFill>
              </a:rPr>
              <a:t>Усвоение </a:t>
            </a:r>
            <a:r>
              <a:rPr lang="ru-RU" sz="1600" dirty="0">
                <a:solidFill>
                  <a:srgbClr val="BF5200"/>
                </a:solidFill>
              </a:rPr>
              <a:t>языка начинается человеком с момента появления его на свет и продолжается почти всю жизнь. </a:t>
            </a:r>
            <a:r>
              <a:rPr lang="ru-RU" sz="1600" b="1" dirty="0">
                <a:solidFill>
                  <a:srgbClr val="BF5200"/>
                </a:solidFill>
              </a:rPr>
              <a:t>Поэт Е. Винокуров </a:t>
            </a:r>
            <a:r>
              <a:rPr lang="ru-RU" sz="1600" dirty="0" smtClean="0">
                <a:solidFill>
                  <a:srgbClr val="BF5200"/>
                </a:solidFill>
              </a:rPr>
              <a:t>писал:</a:t>
            </a:r>
          </a:p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 </a:t>
            </a:r>
            <a:r>
              <a:rPr lang="ru-RU" sz="1600" dirty="0" smtClean="0">
                <a:solidFill>
                  <a:srgbClr val="BF5200"/>
                </a:solidFill>
              </a:rPr>
              <a:t>                                                                              Священное </a:t>
            </a:r>
            <a:r>
              <a:rPr lang="ru-RU" sz="1600" dirty="0">
                <a:solidFill>
                  <a:srgbClr val="BF5200"/>
                </a:solidFill>
              </a:rPr>
              <a:t>уменье говорить, </a:t>
            </a:r>
            <a:endParaRPr lang="ru-RU" sz="1600" dirty="0" smtClean="0">
              <a:solidFill>
                <a:srgbClr val="BF5200"/>
              </a:solidFill>
            </a:endParaRPr>
          </a:p>
          <a:p>
            <a:pPr marL="0" indent="0" algn="r">
              <a:buNone/>
            </a:pPr>
            <a:r>
              <a:rPr lang="ru-RU" sz="1600" dirty="0" smtClean="0">
                <a:solidFill>
                  <a:srgbClr val="BF5200"/>
                </a:solidFill>
              </a:rPr>
              <a:t>Произносить слова и строить фразу. 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BF5200"/>
                </a:solidFill>
              </a:rPr>
              <a:t>                                                                                Как </a:t>
            </a:r>
            <a:r>
              <a:rPr lang="ru-RU" sz="1600" dirty="0">
                <a:solidFill>
                  <a:srgbClr val="BF5200"/>
                </a:solidFill>
              </a:rPr>
              <a:t>просто это: стоит рот открыть, </a:t>
            </a:r>
            <a:endParaRPr lang="ru-RU" sz="1600" dirty="0" smtClean="0">
              <a:solidFill>
                <a:srgbClr val="BF5200"/>
              </a:solidFill>
            </a:endParaRPr>
          </a:p>
          <a:p>
            <a:pPr marL="0" indent="0">
              <a:buNone/>
            </a:pPr>
            <a:r>
              <a:rPr lang="ru-RU" sz="1600" dirty="0">
                <a:solidFill>
                  <a:srgbClr val="BF5200"/>
                </a:solidFill>
              </a:rPr>
              <a:t> </a:t>
            </a:r>
            <a:r>
              <a:rPr lang="ru-RU" sz="1600" dirty="0" smtClean="0">
                <a:solidFill>
                  <a:srgbClr val="BF5200"/>
                </a:solidFill>
              </a:rPr>
              <a:t>                                                                               И </a:t>
            </a:r>
            <a:r>
              <a:rPr lang="ru-RU" sz="1600" dirty="0">
                <a:solidFill>
                  <a:srgbClr val="BF5200"/>
                </a:solidFill>
              </a:rPr>
              <a:t>чудо слова возникает сразу.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drap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9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9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9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3392" y="1465117"/>
            <a:ext cx="5338936" cy="510259"/>
          </a:xfrm>
        </p:spPr>
        <p:txBody>
          <a:bodyPr/>
          <a:lstStyle/>
          <a:p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2400" b="1" dirty="0" smtClean="0"/>
              <a:t>«</a:t>
            </a:r>
            <a:r>
              <a:rPr lang="ru-RU" sz="2400" b="1" dirty="0"/>
              <a:t>Подбери прилагательное»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1400" dirty="0"/>
              <a:t/>
            </a:r>
            <a:br>
              <a:rPr lang="ru-RU" sz="1400" dirty="0"/>
            </a:b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4603" y="1922838"/>
            <a:ext cx="2314600" cy="779643"/>
          </a:xfrm>
        </p:spPr>
        <p:txBody>
          <a:bodyPr/>
          <a:lstStyle/>
          <a:p>
            <a:pPr marL="0" indent="0">
              <a:buNone/>
            </a:pPr>
            <a:endParaRPr lang="ru-RU" sz="1800" kern="1200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ru-RU" sz="1800" kern="1200" dirty="0" smtClean="0">
                <a:latin typeface="Arial" charset="0"/>
                <a:cs typeface="Arial" charset="0"/>
              </a:rPr>
              <a:t>1</a:t>
            </a:r>
            <a:r>
              <a:rPr lang="ru-RU" sz="1800" kern="1200" dirty="0">
                <a:latin typeface="Arial" charset="0"/>
                <a:cs typeface="Arial" charset="0"/>
              </a:rPr>
              <a:t>. Глаз, меч, язык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61142" y="2187347"/>
            <a:ext cx="12636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660033"/>
                </a:solidFill>
              </a:rPr>
              <a:t>(острый)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2725368"/>
            <a:ext cx="28324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2. Зависть, кошка, дыра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62679" y="2670179"/>
            <a:ext cx="1208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660033"/>
                </a:solidFill>
              </a:rPr>
              <a:t>(черная)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78132" y="3258412"/>
            <a:ext cx="26301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3</a:t>
            </a:r>
            <a:r>
              <a:rPr lang="ru-RU" dirty="0"/>
              <a:t>. Логика, маска, воля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82683" y="3182476"/>
            <a:ext cx="14142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660033"/>
                </a:solidFill>
              </a:rPr>
              <a:t>(железная) </a:t>
            </a:r>
            <a:br>
              <a:rPr lang="ru-RU" b="1" dirty="0">
                <a:solidFill>
                  <a:srgbClr val="660033"/>
                </a:solidFill>
              </a:rPr>
            </a:br>
            <a:endParaRPr lang="ru-RU" b="1" dirty="0">
              <a:solidFill>
                <a:srgbClr val="660033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9698" y="3760098"/>
            <a:ext cx="28897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4. Анекдот, ветер, кефир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191747" y="3665308"/>
            <a:ext cx="12446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660033"/>
                </a:solidFill>
              </a:rPr>
              <a:t>(свежий)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15410" y="540952"/>
            <a:ext cx="7038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sz="2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«Скажи по-другому</a:t>
            </a:r>
            <a:r>
              <a:rPr lang="ru-RU" sz="2400" b="1" dirty="0" smtClean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189737" y="573766"/>
            <a:ext cx="26338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b="1" dirty="0">
                <a:solidFill>
                  <a:srgbClr val="660033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Солнце светило ярко</a:t>
            </a:r>
            <a:endParaRPr lang="ru-RU" b="1" dirty="0">
              <a:solidFill>
                <a:srgbClr val="6600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38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2"/>
            <a:ext cx="8229600" cy="1800200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dirty="0" smtClean="0"/>
              <a:t> </a:t>
            </a:r>
            <a:r>
              <a:rPr lang="ru-RU" sz="1800" b="1" dirty="0">
                <a:solidFill>
                  <a:srgbClr val="660033"/>
                </a:solidFill>
              </a:rPr>
              <a:t>Прочтите пословицы и поговорки, выделяя голосом главные по смыслу слова: </a:t>
            </a: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dirty="0"/>
              <a:t>Всякому овощу свое время. </a:t>
            </a:r>
            <a:br>
              <a:rPr lang="ru-RU" sz="1800" dirty="0"/>
            </a:br>
            <a:r>
              <a:rPr lang="ru-RU" sz="1800" dirty="0"/>
              <a:t>Мягко стелет, да жестко спать. </a:t>
            </a:r>
            <a:br>
              <a:rPr lang="ru-RU" sz="1800" dirty="0"/>
            </a:br>
            <a:r>
              <a:rPr lang="ru-RU" sz="1800" dirty="0"/>
              <a:t>Нет лучше дружка, чем родная матушка. </a:t>
            </a:r>
            <a:br>
              <a:rPr lang="ru-RU" sz="1800" dirty="0"/>
            </a:br>
            <a:r>
              <a:rPr lang="ru-RU" sz="1800" dirty="0"/>
              <a:t>Что написано пером, </a:t>
            </a:r>
            <a:r>
              <a:rPr lang="ru-RU" sz="1800" dirty="0" smtClean="0"/>
              <a:t>не </a:t>
            </a:r>
            <a:r>
              <a:rPr lang="ru-RU" sz="1800" dirty="0"/>
              <a:t>вырубишь топором. </a:t>
            </a:r>
            <a:endParaRPr lang="ru-RU" sz="1800" dirty="0" smtClean="0"/>
          </a:p>
          <a:p>
            <a:pPr marL="0" indent="0">
              <a:buNone/>
            </a:pP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420888"/>
            <a:ext cx="756084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660033"/>
                </a:solidFill>
                <a:latin typeface="+mn-lt"/>
                <a:cs typeface="+mn-cs"/>
              </a:rPr>
              <a:t>Прочтите скороговорки, пословицы, поговорки, </a:t>
            </a:r>
            <a:endParaRPr lang="ru-RU" b="1" dirty="0" smtClean="0">
              <a:solidFill>
                <a:srgbClr val="660033"/>
              </a:solidFill>
              <a:latin typeface="+mn-lt"/>
              <a:cs typeface="+mn-cs"/>
            </a:endParaRPr>
          </a:p>
          <a:p>
            <a:pPr algn="ctr"/>
            <a:r>
              <a:rPr lang="ru-RU" b="1" dirty="0" smtClean="0">
                <a:solidFill>
                  <a:srgbClr val="660033"/>
                </a:solidFill>
                <a:latin typeface="+mn-lt"/>
                <a:cs typeface="+mn-cs"/>
              </a:rPr>
              <a:t>меняя голос </a:t>
            </a:r>
          </a:p>
          <a:p>
            <a:pPr algn="ctr"/>
            <a:endParaRPr lang="ru-RU" b="1" dirty="0" smtClean="0">
              <a:solidFill>
                <a:srgbClr val="660033"/>
              </a:solidFill>
              <a:latin typeface="+mn-lt"/>
              <a:cs typeface="+mn-cs"/>
            </a:endParaRPr>
          </a:p>
          <a:p>
            <a:r>
              <a:rPr lang="ru-RU" dirty="0" smtClean="0">
                <a:latin typeface="+mn-lt"/>
                <a:cs typeface="+mn-cs"/>
              </a:rPr>
              <a:t>Кто </a:t>
            </a:r>
            <a:r>
              <a:rPr lang="ru-RU" dirty="0">
                <a:latin typeface="+mn-lt"/>
                <a:cs typeface="+mn-cs"/>
              </a:rPr>
              <a:t>любит трудиться, тому без дела не сидится. </a:t>
            </a:r>
            <a:r>
              <a:rPr lang="ru-RU" b="1" dirty="0" smtClean="0">
                <a:latin typeface="+mn-lt"/>
                <a:cs typeface="+mn-cs"/>
              </a:rPr>
              <a:t>(тихо,</a:t>
            </a:r>
            <a:r>
              <a:rPr lang="ru-RU" b="1" dirty="0">
                <a:latin typeface="+mn-lt"/>
                <a:cs typeface="+mn-cs"/>
              </a:rPr>
              <a:t> удивленно</a:t>
            </a:r>
            <a:r>
              <a:rPr lang="ru-RU" b="1" dirty="0" smtClean="0">
                <a:latin typeface="+mn-lt"/>
                <a:cs typeface="+mn-cs"/>
              </a:rPr>
              <a:t>)</a:t>
            </a:r>
          </a:p>
          <a:p>
            <a:r>
              <a:rPr lang="ru-RU" dirty="0" smtClean="0">
                <a:latin typeface="+mn-lt"/>
                <a:cs typeface="+mn-cs"/>
              </a:rPr>
              <a:t>Дятел </a:t>
            </a:r>
            <a:r>
              <a:rPr lang="ru-RU" dirty="0">
                <a:latin typeface="+mn-lt"/>
                <a:cs typeface="+mn-cs"/>
              </a:rPr>
              <a:t>дерево долбил, деда стуком разбудил. </a:t>
            </a:r>
            <a:r>
              <a:rPr lang="ru-RU" dirty="0" smtClean="0">
                <a:latin typeface="+mn-lt"/>
                <a:cs typeface="+mn-cs"/>
              </a:rPr>
              <a:t> </a:t>
            </a:r>
            <a:r>
              <a:rPr lang="ru-RU" b="1" dirty="0" smtClean="0">
                <a:latin typeface="+mn-lt"/>
                <a:cs typeface="+mn-cs"/>
              </a:rPr>
              <a:t>(нежно, громко)</a:t>
            </a:r>
            <a:r>
              <a:rPr lang="ru-RU" b="1" dirty="0">
                <a:latin typeface="+mn-lt"/>
                <a:cs typeface="+mn-cs"/>
              </a:rPr>
              <a:t/>
            </a:r>
            <a:br>
              <a:rPr lang="ru-RU" b="1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Пошел спозаранку Назар на базар. </a:t>
            </a:r>
            <a:br>
              <a:rPr lang="ru-RU" dirty="0">
                <a:latin typeface="+mn-lt"/>
                <a:cs typeface="+mn-cs"/>
              </a:rPr>
            </a:br>
            <a:r>
              <a:rPr lang="ru-RU" dirty="0">
                <a:latin typeface="+mn-lt"/>
                <a:cs typeface="+mn-cs"/>
              </a:rPr>
              <a:t>Купил там козу и корзину Назар. </a:t>
            </a:r>
            <a:r>
              <a:rPr lang="ru-RU" b="1" dirty="0">
                <a:latin typeface="+mn-lt"/>
                <a:cs typeface="+mn-cs"/>
              </a:rPr>
              <a:t>(иронично, восторженно)</a:t>
            </a:r>
            <a:endParaRPr lang="ru-RU" b="1" dirty="0" smtClean="0">
              <a:latin typeface="+mn-lt"/>
              <a:cs typeface="+mn-cs"/>
            </a:endParaRPr>
          </a:p>
          <a:p>
            <a:r>
              <a:rPr lang="ru-RU" dirty="0">
                <a:latin typeface="+mn-lt"/>
                <a:cs typeface="+mn-cs"/>
              </a:rPr>
              <a:t>Делу время, потехе – </a:t>
            </a:r>
            <a:r>
              <a:rPr lang="ru-RU" dirty="0" smtClean="0">
                <a:latin typeface="+mn-lt"/>
                <a:cs typeface="+mn-cs"/>
              </a:rPr>
              <a:t>час. </a:t>
            </a:r>
            <a:r>
              <a:rPr lang="ru-RU" b="1" dirty="0" smtClean="0">
                <a:latin typeface="+mn-lt"/>
                <a:cs typeface="+mn-cs"/>
              </a:rPr>
              <a:t>(</a:t>
            </a:r>
            <a:r>
              <a:rPr lang="ru-RU" b="1" dirty="0">
                <a:latin typeface="+mn-lt"/>
                <a:cs typeface="+mn-cs"/>
              </a:rPr>
              <a:t>требовательно, таинственно</a:t>
            </a:r>
            <a:r>
              <a:rPr lang="ru-RU" b="1" dirty="0" smtClean="0">
                <a:latin typeface="+mn-lt"/>
                <a:cs typeface="+mn-cs"/>
              </a:rPr>
              <a:t>)</a:t>
            </a:r>
          </a:p>
          <a:p>
            <a:r>
              <a:rPr lang="ru-RU" sz="1400" dirty="0">
                <a:latin typeface="+mn-lt"/>
                <a:cs typeface="+mn-cs"/>
              </a:rPr>
              <a:t/>
            </a:r>
            <a:br>
              <a:rPr lang="ru-RU" sz="1400" dirty="0">
                <a:latin typeface="+mn-lt"/>
                <a:cs typeface="+mn-cs"/>
              </a:rPr>
            </a:br>
            <a:endParaRPr lang="ru-RU" sz="1400" dirty="0">
              <a:latin typeface="+mn-lt"/>
              <a:cs typeface="+mn-cs"/>
            </a:endParaRPr>
          </a:p>
        </p:txBody>
      </p:sp>
      <p:pic>
        <p:nvPicPr>
          <p:cNvPr id="1027" name="Picture 3" descr="http://www.moi-detsad.ru/image/skobka.png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moi-detsad.ru/image/skobka.png"/>
          <p:cNvPicPr>
            <a:picLocks noChangeAspect="1" noChangeArrowheads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350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91966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9388"/>
            <a:ext cx="6768752" cy="360039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b="1" dirty="0"/>
              <a:t>Подберите </a:t>
            </a:r>
            <a:r>
              <a:rPr lang="ru-RU" sz="2800" b="1" dirty="0" smtClean="0"/>
              <a:t>синонимы к словам:</a:t>
            </a:r>
            <a:r>
              <a:rPr lang="ru-RU" sz="2000" b="1" dirty="0" smtClean="0"/>
              <a:t> </a:t>
            </a:r>
            <a:r>
              <a:rPr lang="ru-RU" sz="2000" b="1" dirty="0"/>
              <a:t/>
            </a:r>
            <a:br>
              <a:rPr lang="ru-RU" sz="2000" b="1" dirty="0"/>
            </a:b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2520843"/>
            <a:ext cx="3456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125"/>
              </a:spcBef>
              <a:spcAft>
                <a:spcPts val="1125"/>
              </a:spcAft>
            </a:pPr>
            <a:r>
              <a:rPr lang="ru-RU" sz="2800" b="1" dirty="0">
                <a:latin typeface="+mn-lt"/>
                <a:cs typeface="+mn-cs"/>
              </a:rPr>
              <a:t>Объясните </a:t>
            </a:r>
            <a:r>
              <a:rPr lang="ru-RU" sz="2800" b="1" dirty="0" smtClean="0">
                <a:latin typeface="+mn-lt"/>
                <a:cs typeface="+mn-cs"/>
              </a:rPr>
              <a:t>значение </a:t>
            </a:r>
            <a:r>
              <a:rPr lang="ru-RU" sz="2800" b="1" dirty="0">
                <a:latin typeface="+mn-lt"/>
                <a:cs typeface="+mn-cs"/>
              </a:rPr>
              <a:t>слов</a:t>
            </a:r>
            <a:r>
              <a:rPr lang="ru-RU" sz="2800" b="1" dirty="0" smtClean="0">
                <a:latin typeface="+mn-lt"/>
                <a:cs typeface="+mn-cs"/>
              </a:rPr>
              <a:t>:</a:t>
            </a:r>
            <a:endParaRPr lang="ru-RU" sz="2800" b="1" dirty="0">
              <a:latin typeface="+mn-lt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5019" y="1134187"/>
            <a:ext cx="29101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(пророчить, предвещать, прогнозировать) </a:t>
            </a:r>
            <a:br>
              <a:rPr lang="ru-RU" dirty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113308" y="1720624"/>
            <a:ext cx="33123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(распоряжение, команда, предписание, указание) </a:t>
            </a:r>
            <a:br>
              <a:rPr lang="ru-RU" dirty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23753" y="2290011"/>
            <a:ext cx="35609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(промах, просчет, оплошность)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172650"/>
            <a:ext cx="20882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dirty="0"/>
              <a:t>Предсказывать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1731330"/>
            <a:ext cx="1421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dirty="0"/>
              <a:t>Приказ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5536" y="2290011"/>
            <a:ext cx="1205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dirty="0"/>
              <a:t>Ошибка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235482" y="360728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(физиологическое существование) 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691680" y="3505727"/>
            <a:ext cx="10081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Жизнь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691680" y="3816283"/>
            <a:ext cx="120588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666666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666666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2000" dirty="0"/>
              <a:t>Грызун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46917" y="403992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(млекопитающее с длинными передними зубами) </a:t>
            </a:r>
          </a:p>
        </p:txBody>
      </p:sp>
    </p:spTree>
    <p:extLst>
      <p:ext uri="{BB962C8B-B14F-4D97-AF65-F5344CB8AC3E}">
        <p14:creationId xmlns:p14="http://schemas.microsoft.com/office/powerpoint/2010/main" val="70490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0404" y="908720"/>
            <a:ext cx="7643192" cy="580926"/>
          </a:xfrm>
        </p:spPr>
        <p:txBody>
          <a:bodyPr/>
          <a:lstStyle/>
          <a:p>
            <a:r>
              <a:rPr lang="ru-RU" sz="1200" dirty="0"/>
              <a:t/>
            </a:r>
            <a:br>
              <a:rPr lang="ru-RU" sz="1200" dirty="0"/>
            </a:br>
            <a:r>
              <a:rPr lang="ru-RU" sz="3200" dirty="0"/>
              <a:t>Произнесите слова с правильным ударением: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2548880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1 команда </a:t>
            </a:r>
            <a:r>
              <a:rPr lang="ru-RU" sz="2000" dirty="0"/>
              <a:t>– звоним, баловать, досуг, документ, искра, предложить, статуя, </a:t>
            </a:r>
            <a:r>
              <a:rPr lang="ru-RU" sz="2000" dirty="0" smtClean="0"/>
              <a:t>каталог, </a:t>
            </a:r>
            <a:r>
              <a:rPr lang="ru-RU" sz="2000" dirty="0"/>
              <a:t>верба, ворота, </a:t>
            </a:r>
            <a:r>
              <a:rPr lang="ru-RU" sz="2000"/>
              <a:t>нет </a:t>
            </a:r>
            <a:r>
              <a:rPr lang="ru-RU" sz="2000" smtClean="0"/>
              <a:t>волка </a:t>
            </a: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b="1" dirty="0" smtClean="0"/>
              <a:t>2 </a:t>
            </a:r>
            <a:r>
              <a:rPr lang="ru-RU" sz="2000" b="1" dirty="0"/>
              <a:t>команда </a:t>
            </a:r>
            <a:r>
              <a:rPr lang="ru-RU" sz="2000" dirty="0"/>
              <a:t>– квартал, щавель, красивее, коклюш, петля, столяр, месяцами, алфавит, километр, </a:t>
            </a:r>
            <a:r>
              <a:rPr lang="ru-RU" sz="2000" dirty="0" smtClean="0"/>
              <a:t>инструмент, торты</a:t>
            </a:r>
            <a:endParaRPr lang="ru-RU" sz="2000" dirty="0"/>
          </a:p>
          <a:p>
            <a:pPr marL="0" indent="0">
              <a:buNone/>
            </a:pPr>
            <a:endParaRPr lang="ru-RU" sz="20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026474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50106"/>
          </a:xfrm>
        </p:spPr>
        <p:txBody>
          <a:bodyPr/>
          <a:lstStyle/>
          <a:p>
            <a:r>
              <a:rPr lang="ru-RU" sz="3200" b="1" dirty="0"/>
              <a:t>Произнесите правильно: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76490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1 команда </a:t>
            </a:r>
            <a:r>
              <a:rPr lang="ru-RU" sz="2000" dirty="0"/>
              <a:t>- конечно, Ильинична, рейс, рекорд, яичница, купе, булочная, крем, конгресс, сердечник, пара (чулки, сапоги, носки</a:t>
            </a:r>
            <a:r>
              <a:rPr lang="ru-RU" sz="2000" dirty="0" smtClean="0"/>
              <a:t>), </a:t>
            </a:r>
            <a:r>
              <a:rPr lang="ru-RU" sz="2000" dirty="0"/>
              <a:t>килограмм (сахар), много (шум)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r>
              <a:rPr lang="ru-RU" sz="2000" b="1" dirty="0" smtClean="0"/>
              <a:t>2 </a:t>
            </a:r>
            <a:r>
              <a:rPr lang="ru-RU" sz="2000" b="1" dirty="0"/>
              <a:t>команда </a:t>
            </a:r>
            <a:r>
              <a:rPr lang="ru-RU" sz="2000" dirty="0"/>
              <a:t>– теннис, фанера, сонет, горчичник, прачечная, супермен, сердечный, порядочный, пюре, молочный, скворечник, стакан (чай), заполнены (договор) </a:t>
            </a:r>
            <a:r>
              <a:rPr lang="ru-RU" sz="2000" dirty="0" smtClean="0"/>
              <a:t> </a:t>
            </a:r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60115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Что такое паронимы?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5294"/>
            <a:ext cx="8229600" cy="647522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 smtClean="0"/>
              <a:t>Это родственные </a:t>
            </a:r>
            <a:r>
              <a:rPr lang="ru-RU" sz="1800" dirty="0"/>
              <a:t>слова, имеющие разные приставки или суффиксы, отличаются оттенками в значении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11760" y="1844824"/>
            <a:ext cx="4579523" cy="6192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+mn-lt"/>
                <a:cs typeface="+mn-cs"/>
              </a:rPr>
              <a:t>Прочтите правильно: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87624" y="2348387"/>
            <a:ext cx="5976664" cy="23834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+mn-lt"/>
                <a:cs typeface="+mn-cs"/>
              </a:rPr>
              <a:t>1 </a:t>
            </a:r>
            <a:r>
              <a:rPr lang="ru-RU" b="1" dirty="0" smtClean="0">
                <a:latin typeface="+mn-lt"/>
                <a:cs typeface="+mn-cs"/>
              </a:rPr>
              <a:t>команда</a:t>
            </a:r>
            <a:endParaRPr lang="ru-RU" b="1" dirty="0">
              <a:latin typeface="+mn-lt"/>
              <a:cs typeface="+mn-cs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+mn-lt"/>
                <a:cs typeface="+mn-cs"/>
              </a:rPr>
              <a:t>Я (надеваю, одеваю) шапку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+mn-lt"/>
                <a:cs typeface="+mn-cs"/>
              </a:rPr>
              <a:t>Воспитатель (надевает, одевает) Машу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+mn-lt"/>
                <a:cs typeface="+mn-cs"/>
              </a:rPr>
              <a:t>2 команда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+mn-lt"/>
                <a:cs typeface="+mn-cs"/>
              </a:rPr>
              <a:t>Мальчик (надел, одел) свою младшую сестру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+mn-lt"/>
                <a:cs typeface="+mn-cs"/>
              </a:rPr>
              <a:t>Я (надела, одела) пальто на Свету</a:t>
            </a:r>
          </a:p>
        </p:txBody>
      </p:sp>
    </p:spTree>
    <p:extLst>
      <p:ext uri="{BB962C8B-B14F-4D97-AF65-F5344CB8AC3E}">
        <p14:creationId xmlns:p14="http://schemas.microsoft.com/office/powerpoint/2010/main" val="85794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1831"/>
            <a:ext cx="8229600" cy="873086"/>
          </a:xfrm>
        </p:spPr>
        <p:txBody>
          <a:bodyPr/>
          <a:lstStyle/>
          <a:p>
            <a:r>
              <a:rPr lang="ru-RU" sz="3200" b="1" dirty="0" smtClean="0"/>
              <a:t>Исправьте </a:t>
            </a:r>
            <a:r>
              <a:rPr lang="ru-RU" sz="3200" b="1" dirty="0"/>
              <a:t>ошибку в </a:t>
            </a:r>
            <a:r>
              <a:rPr lang="ru-RU" sz="3200" b="1" dirty="0" smtClean="0"/>
              <a:t>предложении</a:t>
            </a:r>
            <a:r>
              <a:rPr lang="ru-RU" sz="3200" b="1" dirty="0"/>
              <a:t/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439" y="2060848"/>
            <a:ext cx="8549793" cy="2376264"/>
          </a:xfrm>
        </p:spPr>
        <p:txBody>
          <a:bodyPr/>
          <a:lstStyle/>
          <a:p>
            <a:r>
              <a:rPr lang="ru-RU" sz="2000" dirty="0"/>
              <a:t>Он полный невежа в вопросах </a:t>
            </a:r>
            <a:r>
              <a:rPr lang="ru-RU" sz="2000" dirty="0" smtClean="0"/>
              <a:t>искусства.</a:t>
            </a:r>
            <a:endParaRPr lang="ru-RU" sz="2000" dirty="0"/>
          </a:p>
          <a:p>
            <a:r>
              <a:rPr lang="ru-RU" sz="2000" dirty="0" smtClean="0"/>
              <a:t>Мальчик </a:t>
            </a:r>
            <a:r>
              <a:rPr lang="ru-RU" sz="2000" dirty="0"/>
              <a:t>одел пальто и шапку и пошел </a:t>
            </a:r>
            <a:r>
              <a:rPr lang="ru-RU" sz="2000" dirty="0" smtClean="0"/>
              <a:t>гулять.</a:t>
            </a:r>
            <a:endParaRPr lang="ru-RU" sz="2000" dirty="0"/>
          </a:p>
          <a:p>
            <a:r>
              <a:rPr lang="ru-RU" sz="2000" dirty="0"/>
              <a:t>Коля является ведущим лидером нашей группы.</a:t>
            </a:r>
          </a:p>
          <a:p>
            <a:r>
              <a:rPr lang="ru-RU" sz="2000" dirty="0"/>
              <a:t>Когда я вернулся обратно к своим друзьям, все были очень рады.</a:t>
            </a:r>
          </a:p>
          <a:p>
            <a:r>
              <a:rPr lang="ru-RU" sz="2000" dirty="0"/>
              <a:t>Беседа с детьми подошла к своему завершающему концу. </a:t>
            </a:r>
            <a:endParaRPr lang="ru-RU" sz="2000" dirty="0" smtClean="0"/>
          </a:p>
          <a:p>
            <a:r>
              <a:rPr lang="ru-RU" sz="2000" dirty="0" smtClean="0"/>
              <a:t>Маша </a:t>
            </a:r>
            <a:r>
              <a:rPr lang="ru-RU" sz="2000" dirty="0" err="1" smtClean="0"/>
              <a:t>ложит</a:t>
            </a:r>
            <a:r>
              <a:rPr lang="ru-RU" sz="2000" dirty="0" smtClean="0"/>
              <a:t> куклу спать.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8648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6600" y="1306205"/>
            <a:ext cx="8229600" cy="748680"/>
          </a:xfrm>
        </p:spPr>
        <p:txBody>
          <a:bodyPr/>
          <a:lstStyle/>
          <a:p>
            <a:r>
              <a:rPr lang="ru-RU" sz="1800" b="1" dirty="0"/>
              <a:t>От культуры речи воспитателя зависит культура речи детей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dirty="0"/>
              <a:t>Помня об этом, воспитатель должен считать профессиональным долгом непрерывное совершенствование своей речи, чтобы основательно знать </a:t>
            </a:r>
            <a:r>
              <a:rPr lang="ru-RU" sz="1800" dirty="0" smtClean="0"/>
              <a:t>язык </a:t>
            </a:r>
            <a:r>
              <a:rPr lang="ru-RU" sz="1800" dirty="0"/>
              <a:t>детей, которых он воспитывает.</a:t>
            </a:r>
          </a:p>
          <a:p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6600" y="2636912"/>
            <a:ext cx="8003232" cy="981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+mn-lt"/>
                <a:cs typeface="+mn-cs"/>
              </a:rPr>
              <a:t>Речь воспитателя легко воспринимается и </a:t>
            </a:r>
            <a:r>
              <a:rPr lang="ru-RU" dirty="0" smtClean="0">
                <a:latin typeface="+mn-lt"/>
                <a:cs typeface="+mn-cs"/>
              </a:rPr>
              <a:t>становится понятной </a:t>
            </a:r>
            <a:r>
              <a:rPr lang="ru-RU" dirty="0">
                <a:latin typeface="+mn-lt"/>
                <a:cs typeface="+mn-cs"/>
              </a:rPr>
              <a:t>детям в том случае, если в ней точно подобраны слова, грамматически четко построены фразы, и она интонационно правильно оформлена.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59832" y="554269"/>
            <a:ext cx="3663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660033"/>
                </a:solidFill>
              </a:rPr>
              <a:t>Таким образом…</a:t>
            </a:r>
            <a:endParaRPr lang="ru-RU" sz="3200" b="1" dirty="0">
              <a:solidFill>
                <a:srgbClr val="660033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789040"/>
            <a:ext cx="64185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Успехов Вам коллеги в освоении русского языка и формировании грамотной речи!!!</a:t>
            </a:r>
            <a:endParaRPr lang="ru-RU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2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000"/>
                            </p:stCondLst>
                            <p:childTnLst>
                              <p:par>
                                <p:cTn id="2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15963"/>
            <a:ext cx="2880320" cy="2620888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Мы целый день </a:t>
            </a: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С тобой хохочем, </a:t>
            </a:r>
            <a:endParaRPr lang="ru-RU" sz="2000" b="1" dirty="0" smtClean="0">
              <a:latin typeface="+mj-lt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000" b="1" dirty="0" smtClean="0">
                <a:latin typeface="+mj-lt"/>
                <a:ea typeface="Batang" pitchFamily="18" charset="-127"/>
              </a:rPr>
              <a:t>Остановиться </a:t>
            </a:r>
            <a:endParaRPr lang="ru-RU" sz="2000" b="1" dirty="0">
              <a:latin typeface="+mj-lt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Всё не </a:t>
            </a:r>
            <a:r>
              <a:rPr lang="ru-RU" sz="2000" b="1" dirty="0" err="1" smtClean="0">
                <a:latin typeface="+mj-lt"/>
                <a:ea typeface="Batang" pitchFamily="18" charset="-127"/>
              </a:rPr>
              <a:t>хочем</a:t>
            </a:r>
            <a:r>
              <a:rPr lang="ru-RU" sz="2000" b="1" dirty="0" smtClean="0">
                <a:latin typeface="+mj-lt"/>
                <a:ea typeface="Batang" pitchFamily="18" charset="-127"/>
              </a:rPr>
              <a:t>… </a:t>
            </a:r>
            <a:endParaRPr lang="ru-RU" sz="2000" b="1" dirty="0">
              <a:latin typeface="+mj-lt"/>
              <a:ea typeface="Batang" pitchFamily="18" charset="-127"/>
            </a:endParaRP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Сказать, вернее, – </a:t>
            </a: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Не </a:t>
            </a:r>
            <a:r>
              <a:rPr lang="ru-RU" sz="2000" b="1" dirty="0" smtClean="0">
                <a:latin typeface="+mj-lt"/>
                <a:ea typeface="Batang" pitchFamily="18" charset="-127"/>
              </a:rPr>
              <a:t>хотим</a:t>
            </a:r>
            <a:r>
              <a:rPr lang="ru-RU" sz="2000" b="1" dirty="0">
                <a:latin typeface="+mj-lt"/>
                <a:ea typeface="Batang" pitchFamily="18" charset="-127"/>
              </a:rPr>
              <a:t>. </a:t>
            </a: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Всё </a:t>
            </a:r>
            <a:r>
              <a:rPr lang="ru-RU" sz="2000" b="1" dirty="0" err="1">
                <a:latin typeface="+mj-lt"/>
                <a:ea typeface="Batang" pitchFamily="18" charset="-127"/>
              </a:rPr>
              <a:t>хохотим</a:t>
            </a:r>
            <a:r>
              <a:rPr lang="ru-RU" sz="2000" b="1" dirty="0">
                <a:latin typeface="+mj-lt"/>
                <a:ea typeface="Batang" pitchFamily="18" charset="-127"/>
              </a:rPr>
              <a:t>, </a:t>
            </a:r>
          </a:p>
          <a:p>
            <a:pPr marL="0" indent="0">
              <a:buNone/>
            </a:pPr>
            <a:r>
              <a:rPr lang="ru-RU" sz="2000" b="1" dirty="0">
                <a:latin typeface="+mj-lt"/>
                <a:ea typeface="Batang" pitchFamily="18" charset="-127"/>
              </a:rPr>
              <a:t>Да </a:t>
            </a:r>
            <a:r>
              <a:rPr lang="ru-RU" sz="2000" b="1" dirty="0" err="1">
                <a:latin typeface="+mj-lt"/>
                <a:ea typeface="Batang" pitchFamily="18" charset="-127"/>
              </a:rPr>
              <a:t>хохотим</a:t>
            </a:r>
            <a:r>
              <a:rPr lang="ru-RU" sz="2000" b="1" dirty="0">
                <a:latin typeface="+mj-lt"/>
                <a:ea typeface="Batang" pitchFamily="18" charset="-127"/>
              </a:rPr>
              <a:t>!..</a:t>
            </a:r>
          </a:p>
          <a:p>
            <a:pPr marL="0" indent="0">
              <a:buNone/>
            </a:pPr>
            <a:endParaRPr lang="ru-RU" sz="18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980728"/>
            <a:ext cx="2262734" cy="367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164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307" y="620688"/>
            <a:ext cx="8229600" cy="1143000"/>
          </a:xfrm>
        </p:spPr>
        <p:txBody>
          <a:bodyPr/>
          <a:lstStyle/>
          <a:p>
            <a:r>
              <a:rPr lang="ru-RU" sz="3600" b="1" dirty="0">
                <a:solidFill>
                  <a:srgbClr val="660033"/>
                </a:solidFill>
              </a:rPr>
              <a:t>Педагог – это не тот, кто говорит, а тот, кого слушают.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2" descr="http://www.arhcity.ru/data/115/ml1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611" y="1484784"/>
            <a:ext cx="892899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9008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1656184"/>
          </a:xfrm>
        </p:spPr>
        <p:txBody>
          <a:bodyPr/>
          <a:lstStyle/>
          <a:p>
            <a:pPr marL="0" indent="0">
              <a:buNone/>
            </a:pPr>
            <a:r>
              <a:rPr lang="ru-RU" sz="2000" b="1" dirty="0"/>
              <a:t>Культура речи </a:t>
            </a:r>
            <a:r>
              <a:rPr lang="ru-RU" sz="2000" dirty="0"/>
              <a:t>– это владение языковыми нормами (в области произношения, ударения, словоупотребления и грамматики), а также умение пользоваться всеми выразительными средствами языка в разных условиях общения (коммуникации) в соответствии с поставленной целью и содержанием.</a:t>
            </a:r>
          </a:p>
          <a:p>
            <a:pPr marL="0" indent="0">
              <a:buNone/>
            </a:pPr>
            <a:endParaRPr lang="ru-RU" sz="2000" dirty="0" smtClean="0"/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2708920"/>
            <a:ext cx="81369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2000" b="1" dirty="0"/>
              <a:t>Культура речи как наука </a:t>
            </a:r>
            <a:r>
              <a:rPr lang="ru-RU" sz="2000" dirty="0"/>
              <a:t>— это специальная языковедческая дисциплина, направленная на изучение и совершенствование литературного языка, как орудия национальной культуры, хранителя духовных богатств народа.</a:t>
            </a:r>
          </a:p>
        </p:txBody>
      </p:sp>
    </p:spTree>
    <p:extLst>
      <p:ext uri="{BB962C8B-B14F-4D97-AF65-F5344CB8AC3E}">
        <p14:creationId xmlns:p14="http://schemas.microsoft.com/office/powerpoint/2010/main" val="1666165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wind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96" y="450429"/>
            <a:ext cx="6434372" cy="1143000"/>
          </a:xfrm>
        </p:spPr>
        <p:txBody>
          <a:bodyPr/>
          <a:lstStyle/>
          <a:p>
            <a:r>
              <a:rPr lang="ru-RU" sz="3600" b="1" dirty="0" smtClean="0">
                <a:solidFill>
                  <a:srgbClr val="660033"/>
                </a:solidFill>
              </a:rPr>
              <a:t>Методические </a:t>
            </a:r>
            <a:r>
              <a:rPr lang="ru-RU" sz="3600" b="1" dirty="0">
                <a:solidFill>
                  <a:srgbClr val="660033"/>
                </a:solidFill>
              </a:rPr>
              <a:t>требования к речи педагога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3384376"/>
          </a:xfrm>
        </p:spPr>
        <p:txBody>
          <a:bodyPr/>
          <a:lstStyle/>
          <a:p>
            <a:pPr marL="0" indent="0">
              <a:buNone/>
            </a:pPr>
            <a:endParaRPr lang="ru-RU" sz="1400" dirty="0"/>
          </a:p>
          <a:p>
            <a:pPr lvl="0"/>
            <a:r>
              <a:rPr lang="ru-RU" sz="1600" dirty="0"/>
              <a:t>строгое соответствие содержания речи педагога возрасту детей, их развитию, запасу представлений, с опорой на их опыт;</a:t>
            </a:r>
          </a:p>
          <a:p>
            <a:pPr lvl="0"/>
            <a:r>
              <a:rPr lang="ru-RU" sz="1600" dirty="0"/>
              <a:t>владение педагогами методическим мастерством, знание приемов, необходимых для оказания соответствующего влияния на речь детей, и умение их применять во всех случаях общения с дошкольниками и др.</a:t>
            </a:r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sz="1600" b="1" dirty="0" smtClean="0">
                <a:solidFill>
                  <a:srgbClr val="660033"/>
                </a:solidFill>
              </a:rPr>
              <a:t>Правильность</a:t>
            </a:r>
            <a:r>
              <a:rPr lang="ru-RU" sz="1600" dirty="0" smtClean="0"/>
              <a:t> </a:t>
            </a:r>
            <a:r>
              <a:rPr lang="ru-RU" sz="1600" dirty="0"/>
              <a:t>– соответствие речи языковым нормам. Педагогу необходимо знать и выполнять в общении с детьми основные нормы русского языка: орфоэпические нормы (правила литературного произношения, а также нормы образования и изменения слов. </a:t>
            </a:r>
            <a:r>
              <a:rPr lang="ru-RU" sz="1600" dirty="0" smtClean="0"/>
              <a:t>Правильное </a:t>
            </a:r>
            <a:r>
              <a:rPr lang="ru-RU" sz="1600" dirty="0"/>
              <a:t>произношение всех звуков родного языка. Ясное, чёткое проговаривание окончаний слов и  слов во </a:t>
            </a:r>
            <a:r>
              <a:rPr lang="ru-RU" sz="1600" dirty="0" smtClean="0"/>
              <a:t>фразе. 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9922571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291" y="764704"/>
            <a:ext cx="8229600" cy="1152128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solidFill>
                  <a:srgbClr val="660033"/>
                </a:solidFill>
              </a:rPr>
              <a:t>Точность и убедительность речи </a:t>
            </a:r>
            <a:r>
              <a:rPr lang="ru-RU" sz="1800" dirty="0"/>
              <a:t>– соответствие смыслового содержания речи и информации, которая лежит в ее основе. Особое внимание педагогу следует обратить на семантическую (смысловую) сторону речи, что способствует формированию у детей навыков точности словоупотребления</a:t>
            </a:r>
            <a:r>
              <a:rPr lang="ru-RU" sz="1600" dirty="0"/>
              <a:t>. </a:t>
            </a:r>
          </a:p>
          <a:p>
            <a:pPr marL="0" indent="0">
              <a:buNone/>
            </a:pPr>
            <a:endParaRPr lang="ru-RU" sz="1600" dirty="0"/>
          </a:p>
          <a:p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564904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660033"/>
                </a:solidFill>
              </a:rPr>
              <a:t>Логичность</a:t>
            </a:r>
            <a:r>
              <a:rPr lang="ru-RU" dirty="0"/>
              <a:t> – выражение в смысловых связях компонентов речи и отношений между частями и компонентами мысли. Педагогу следует учитывать, что именно в дошкольном возрасте закладываются представления о структурных компонентах связного высказывания, формируются навыки использования различных способов </a:t>
            </a:r>
            <a:r>
              <a:rPr lang="ru-RU" dirty="0" err="1"/>
              <a:t>внутритекстовой</a:t>
            </a:r>
            <a:r>
              <a:rPr lang="ru-RU" dirty="0"/>
              <a:t> связи. </a:t>
            </a:r>
          </a:p>
        </p:txBody>
      </p:sp>
    </p:spTree>
    <p:extLst>
      <p:ext uri="{BB962C8B-B14F-4D97-AF65-F5344CB8AC3E}">
        <p14:creationId xmlns:p14="http://schemas.microsoft.com/office/powerpoint/2010/main" val="157335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76673"/>
            <a:ext cx="8496944" cy="1296144"/>
          </a:xfrm>
        </p:spPr>
        <p:txBody>
          <a:bodyPr/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660033"/>
                </a:solidFill>
              </a:rPr>
              <a:t>Чистота </a:t>
            </a:r>
            <a:r>
              <a:rPr lang="ru-RU" sz="1400" dirty="0"/>
              <a:t>– отсутствие в речи элементов, чуждых литературному языку. Устранение нелитературной лексики – одна из задач речевого развития детей дошкольного возраста. Решая данную задачу, принимая во внимание ведущий механизм речевого развития </a:t>
            </a:r>
            <a:r>
              <a:rPr lang="ru-RU" sz="1400" dirty="0" smtClean="0"/>
              <a:t>дошкольников - подражание</a:t>
            </a:r>
            <a:r>
              <a:rPr lang="ru-RU" sz="1400" dirty="0"/>
              <a:t>, педагогу необходимо заботиться о чистоте собственной речи: недопустимо использование </a:t>
            </a:r>
            <a:r>
              <a:rPr lang="ru-RU" sz="1400" dirty="0" smtClean="0"/>
              <a:t>слов-паразитов, диалектных </a:t>
            </a:r>
            <a:r>
              <a:rPr lang="ru-RU" sz="1400" dirty="0"/>
              <a:t>и жаргонных </a:t>
            </a:r>
            <a:r>
              <a:rPr lang="ru-RU" sz="1400" dirty="0" smtClean="0"/>
              <a:t>слов.</a:t>
            </a:r>
          </a:p>
          <a:p>
            <a:pPr marL="0" indent="0">
              <a:buNone/>
            </a:pPr>
            <a:endParaRPr lang="ru-RU" sz="1400" b="1" dirty="0">
              <a:solidFill>
                <a:srgbClr val="660033"/>
              </a:solidFill>
            </a:endParaRPr>
          </a:p>
          <a:p>
            <a:endParaRPr lang="ru-RU" sz="1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916832"/>
            <a:ext cx="8557329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rgbClr val="660033"/>
                </a:solidFill>
              </a:rPr>
              <a:t>Выразительность</a:t>
            </a:r>
            <a:r>
              <a:rPr lang="ru-RU" sz="1400" dirty="0"/>
              <a:t> – особенность речи, захватывающая внимание и создающая атмосферу эмоционального сопереживания. </a:t>
            </a:r>
            <a:r>
              <a:rPr lang="ru-RU" sz="1400" dirty="0" smtClean="0"/>
              <a:t>Владение </a:t>
            </a:r>
            <a:r>
              <a:rPr lang="ru-RU" sz="1400" dirty="0"/>
              <a:t>педагогом различными средствами выразительности речи (интонация, темп речи, сила, высота голоса и др.) способствует не только формированию произвольности выразительности речи ребенка, но и более полному осознанию им содержания речи взрослого, формированию умения выражать свое отношение к предмету разговора. Речь воспитателя должна быть ритмичной, плавной, нормальной громкости – не чрезмерно тихой, так как это снижает слуховое восприятие и речевое внимание детей, но и не чрезмерно громкой, поскольку может привести к быстрому утомлению акустического анализатора. Монотонная, невыразительная речь отрицательно влияет на поведение детей, не затрагивает их эмоций. В общении с детьми дошкольного возраста лучше пользоваться речью слегка замедленного темпа, умеренной громкости.</a:t>
            </a:r>
          </a:p>
        </p:txBody>
      </p:sp>
    </p:spTree>
    <p:extLst>
      <p:ext uri="{BB962C8B-B14F-4D97-AF65-F5344CB8AC3E}">
        <p14:creationId xmlns:p14="http://schemas.microsoft.com/office/powerpoint/2010/main" val="3816826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1"/>
            <a:ext cx="8229600" cy="1152128"/>
          </a:xfrm>
        </p:spPr>
        <p:txBody>
          <a:bodyPr/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660033"/>
                </a:solidFill>
              </a:rPr>
              <a:t>Богатство </a:t>
            </a:r>
            <a:r>
              <a:rPr lang="ru-RU" sz="1400" dirty="0"/>
              <a:t>– умение использовать все языковые единицы с целью оптимального выражения информации. Педагогу следует учитывать, что в дошкольном возрасте формируются основы лексического запаса ребенка, поэтому богатый лексикон самого педагога способствует не только расширению словарного запаса ребенка, но и помогает сформировать у него навыки точности словоупотребления, выразительности и образности речи. </a:t>
            </a:r>
            <a:endParaRPr lang="ru-RU" sz="1400" dirty="0" smtClean="0"/>
          </a:p>
          <a:p>
            <a:pPr marL="0" indent="0">
              <a:buNone/>
            </a:pPr>
            <a:endParaRPr lang="ru-RU" sz="1400" dirty="0"/>
          </a:p>
          <a:p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5355" y="1916832"/>
            <a:ext cx="72545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1400" b="1" dirty="0">
                <a:solidFill>
                  <a:srgbClr val="660033"/>
                </a:solidFill>
              </a:rPr>
              <a:t>Уместность</a:t>
            </a:r>
            <a:r>
              <a:rPr lang="ru-RU" sz="1400" dirty="0"/>
              <a:t> – употребление в речи единиц, соответствующих ситуации и условиям общения. Уместность речи педагога предполагает, прежде всего, обладание чувством стиля. Учет специфики дошкольного возраста нацеливает педагога на формирование у детей культуры речевого поведения (навыков общения, умения пользоваться разнообразными формулами речевого этикета, ориентироваться на ситуацию общения, собеседника и др</a:t>
            </a:r>
            <a:r>
              <a:rPr lang="ru-RU" sz="1400" dirty="0" smtClean="0"/>
              <a:t>.).</a:t>
            </a:r>
            <a:endParaRPr lang="ru-RU" sz="1400" dirty="0"/>
          </a:p>
          <a:p>
            <a:endParaRPr lang="ru-RU" sz="1400" dirty="0"/>
          </a:p>
          <a:p>
            <a:pPr marL="0" indent="0">
              <a:buNone/>
            </a:pPr>
            <a:r>
              <a:rPr lang="ru-RU" sz="1400" dirty="0"/>
              <a:t>З</a:t>
            </a:r>
            <a:r>
              <a:rPr lang="ru-RU" sz="1400" dirty="0" smtClean="0"/>
              <a:t>нание </a:t>
            </a:r>
            <a:r>
              <a:rPr lang="ru-RU" sz="1400" dirty="0"/>
              <a:t>названных требований к </a:t>
            </a:r>
            <a:r>
              <a:rPr lang="ru-RU" sz="1400" dirty="0" smtClean="0"/>
              <a:t>педагогам и </a:t>
            </a:r>
            <a:r>
              <a:rPr lang="ru-RU" sz="1400" dirty="0"/>
              <a:t>к младшему </a:t>
            </a:r>
            <a:r>
              <a:rPr lang="ru-RU" sz="1400" dirty="0" smtClean="0"/>
              <a:t>персоналу, соблюдение </a:t>
            </a:r>
            <a:r>
              <a:rPr lang="ru-RU" sz="1400" dirty="0"/>
              <a:t>и постоянное совершенствование </a:t>
            </a:r>
            <a:r>
              <a:rPr lang="ru-RU" sz="1400" dirty="0" smtClean="0"/>
              <a:t>ими качества </a:t>
            </a:r>
            <a:r>
              <a:rPr lang="ru-RU" sz="1400" dirty="0"/>
              <a:t>своей речи — это залог успешной работы по речевому и нравственному развитию детей в ДОУ.</a:t>
            </a:r>
          </a:p>
        </p:txBody>
      </p:sp>
    </p:spTree>
    <p:extLst>
      <p:ext uri="{BB962C8B-B14F-4D97-AF65-F5344CB8AC3E}">
        <p14:creationId xmlns:p14="http://schemas.microsoft.com/office/powerpoint/2010/main" val="102205947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1044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660033"/>
                </a:solidFill>
              </a:rPr>
              <a:t>Требования </a:t>
            </a:r>
            <a:r>
              <a:rPr lang="ru-RU" sz="2000" b="1" dirty="0">
                <a:solidFill>
                  <a:srgbClr val="660033"/>
                </a:solidFill>
              </a:rPr>
              <a:t>воспитателя к </a:t>
            </a:r>
            <a:r>
              <a:rPr lang="ru-RU" sz="2000" b="1" dirty="0" smtClean="0">
                <a:solidFill>
                  <a:srgbClr val="660033"/>
                </a:solidFill>
              </a:rPr>
              <a:t>речи детей:</a:t>
            </a:r>
            <a:endParaRPr lang="ru-RU" sz="1400" dirty="0" smtClean="0"/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600" dirty="0" smtClean="0"/>
              <a:t>1</a:t>
            </a:r>
            <a:r>
              <a:rPr lang="ru-RU" sz="1600" dirty="0"/>
              <a:t>. Воспитателю надо не только дать речевой образец детям, но и проверить, как овладели им дети (для этого используются упражнения, повторения).</a:t>
            </a:r>
          </a:p>
          <a:p>
            <a:pPr marL="0" indent="0">
              <a:buNone/>
            </a:pPr>
            <a:r>
              <a:rPr lang="ru-RU" sz="1600" dirty="0"/>
              <a:t>2. Необходимо воспитывать у детей интерес к умению правильно говорить (применяя поощрения, пример хорошо говорящих детей).</a:t>
            </a:r>
          </a:p>
          <a:p>
            <a:pPr marL="0" indent="0">
              <a:buNone/>
            </a:pPr>
            <a:r>
              <a:rPr lang="ru-RU" sz="1600" dirty="0"/>
              <a:t>3. Нужно систематически контролировать речь детей прислушиваться, как говорят дети, вовремя исправлять </a:t>
            </a:r>
            <a:r>
              <a:rPr lang="ru-RU" sz="1600" dirty="0" smtClean="0"/>
              <a:t>ошибки, соблюдать рекомендации логопеда.</a:t>
            </a:r>
            <a:endParaRPr lang="ru-RU" sz="1600" dirty="0"/>
          </a:p>
          <a:p>
            <a:pPr marL="0" indent="0">
              <a:buNone/>
            </a:pPr>
            <a:r>
              <a:rPr lang="ru-RU" sz="1600" dirty="0" smtClean="0"/>
              <a:t>4. Серьёзное </a:t>
            </a:r>
            <a:r>
              <a:rPr lang="ru-RU" sz="1600" dirty="0"/>
              <a:t>внимание нужно уделять речи детей и в повседневной жизни, и на занятиях</a:t>
            </a:r>
            <a:r>
              <a:rPr lang="ru-RU" sz="1600" dirty="0" smtClean="0"/>
              <a:t>.</a:t>
            </a:r>
          </a:p>
          <a:p>
            <a:pPr marL="0" indent="0">
              <a:buNone/>
            </a:pPr>
            <a:endParaRPr lang="ru-RU" sz="1400" dirty="0"/>
          </a:p>
          <a:p>
            <a:pPr marL="0" indent="0" algn="ctr">
              <a:buNone/>
            </a:pPr>
            <a:r>
              <a:rPr lang="ru-RU" sz="1400" dirty="0" smtClean="0">
                <a:solidFill>
                  <a:srgbClr val="660033"/>
                </a:solidFill>
              </a:rPr>
              <a:t> </a:t>
            </a:r>
            <a:r>
              <a:rPr lang="ru-RU" sz="2000" b="1" dirty="0" smtClean="0">
                <a:solidFill>
                  <a:srgbClr val="660033"/>
                </a:solidFill>
              </a:rPr>
              <a:t>Следует отметить, </a:t>
            </a:r>
            <a:r>
              <a:rPr lang="ru-RU" sz="2000" b="1" dirty="0">
                <a:solidFill>
                  <a:srgbClr val="660033"/>
                </a:solidFill>
              </a:rPr>
              <a:t>что речевой образец воспитателя при обучении детей может быть использован только тогда, когда речевая культура самого воспитателя безупречна.  </a:t>
            </a:r>
          </a:p>
        </p:txBody>
      </p:sp>
    </p:spTree>
    <p:extLst>
      <p:ext uri="{BB962C8B-B14F-4D97-AF65-F5344CB8AC3E}">
        <p14:creationId xmlns:p14="http://schemas.microsoft.com/office/powerpoint/2010/main" val="122116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6488</TotalTime>
  <Words>1713</Words>
  <Application>Microsoft Office PowerPoint</Application>
  <PresentationFormat>Экран (4:3)</PresentationFormat>
  <Paragraphs>169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5" baseType="lpstr">
      <vt:lpstr>Batang</vt:lpstr>
      <vt:lpstr>Arial</vt:lpstr>
      <vt:lpstr>Calibri</vt:lpstr>
      <vt:lpstr>Georgia</vt:lpstr>
      <vt:lpstr>Times New Roman</vt:lpstr>
      <vt:lpstr>Wingdings</vt:lpstr>
      <vt:lpstr>Diseño predeterminado</vt:lpstr>
      <vt:lpstr>Подготовила и провела:  учитель - логопед Орлова А. И. 2016 г.</vt:lpstr>
      <vt:lpstr>Презентация PowerPoint</vt:lpstr>
      <vt:lpstr>Педагог – это не тот, кто говорит, а тот, кого слушают.  </vt:lpstr>
      <vt:lpstr>Презентация PowerPoint</vt:lpstr>
      <vt:lpstr>Методические требования к речи педагога</vt:lpstr>
      <vt:lpstr>Презентация PowerPoint</vt:lpstr>
      <vt:lpstr>Презентация PowerPoint</vt:lpstr>
      <vt:lpstr>Презентация PowerPoint</vt:lpstr>
      <vt:lpstr>Презентация PowerPoint</vt:lpstr>
      <vt:lpstr>Недостатки речи воспитателя:</vt:lpstr>
      <vt:lpstr>Презентация PowerPoint</vt:lpstr>
      <vt:lpstr> Правила: • Работать дружно, согласованно; • Соблюдать порядок и тишину; • Уметь слушать других; • Отвечать громко, но не хором.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«Закончи предложение» </vt:lpstr>
      <vt:lpstr>«Устами дошкольника»</vt:lpstr>
      <vt:lpstr>  «Подбери прилагательное»    </vt:lpstr>
      <vt:lpstr>Презентация PowerPoint</vt:lpstr>
      <vt:lpstr>Презентация PowerPoint</vt:lpstr>
      <vt:lpstr> Произнесите слова с правильным ударением: </vt:lpstr>
      <vt:lpstr>Произнесите правильно: </vt:lpstr>
      <vt:lpstr>Что такое паронимы? </vt:lpstr>
      <vt:lpstr>Исправьте ошибку в предложении </vt:lpstr>
      <vt:lpstr>Презентация PowerPoint</vt:lpstr>
      <vt:lpstr>Презентация PowerPoint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Виталий</cp:lastModifiedBy>
  <cp:revision>752</cp:revision>
  <dcterms:created xsi:type="dcterms:W3CDTF">2010-05-23T14:28:12Z</dcterms:created>
  <dcterms:modified xsi:type="dcterms:W3CDTF">2016-01-20T13:19:38Z</dcterms:modified>
</cp:coreProperties>
</file>