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7" r:id="rId3"/>
    <p:sldId id="268" r:id="rId4"/>
    <p:sldId id="275" r:id="rId5"/>
    <p:sldId id="282" r:id="rId6"/>
    <p:sldId id="294" r:id="rId7"/>
    <p:sldId id="296" r:id="rId8"/>
    <p:sldId id="276" r:id="rId9"/>
    <p:sldId id="308" r:id="rId10"/>
    <p:sldId id="280" r:id="rId11"/>
    <p:sldId id="279" r:id="rId12"/>
    <p:sldId id="288" r:id="rId13"/>
    <p:sldId id="298" r:id="rId14"/>
    <p:sldId id="301" r:id="rId15"/>
    <p:sldId id="303" r:id="rId16"/>
    <p:sldId id="284" r:id="rId17"/>
    <p:sldId id="285" r:id="rId18"/>
    <p:sldId id="269" r:id="rId19"/>
    <p:sldId id="272" r:id="rId20"/>
    <p:sldId id="306" r:id="rId21"/>
    <p:sldId id="337" r:id="rId22"/>
    <p:sldId id="257" r:id="rId23"/>
    <p:sldId id="307" r:id="rId24"/>
    <p:sldId id="312" r:id="rId25"/>
    <p:sldId id="310" r:id="rId26"/>
    <p:sldId id="314" r:id="rId27"/>
    <p:sldId id="315" r:id="rId28"/>
    <p:sldId id="313" r:id="rId29"/>
    <p:sldId id="317" r:id="rId30"/>
    <p:sldId id="323" r:id="rId31"/>
    <p:sldId id="322" r:id="rId32"/>
    <p:sldId id="319" r:id="rId33"/>
    <p:sldId id="320" r:id="rId34"/>
    <p:sldId id="321" r:id="rId35"/>
    <p:sldId id="262" r:id="rId36"/>
    <p:sldId id="324" r:id="rId37"/>
    <p:sldId id="325" r:id="rId38"/>
    <p:sldId id="326" r:id="rId39"/>
    <p:sldId id="328" r:id="rId40"/>
    <p:sldId id="259" r:id="rId41"/>
    <p:sldId id="330" r:id="rId42"/>
    <p:sldId id="331" r:id="rId43"/>
    <p:sldId id="344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7DF-7150-4F5B-BC3C-7DE3D81E8FAC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BDE178-3B44-47F2-B5EC-A2262B665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7DF-7150-4F5B-BC3C-7DE3D81E8FAC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E178-3B44-47F2-B5EC-A2262B665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7DF-7150-4F5B-BC3C-7DE3D81E8FAC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E178-3B44-47F2-B5EC-A2262B665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46795-C2E4-4F6D-B651-809FEC4EC1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7DF-7150-4F5B-BC3C-7DE3D81E8FAC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BDE178-3B44-47F2-B5EC-A2262B665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7DF-7150-4F5B-BC3C-7DE3D81E8FAC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E178-3B44-47F2-B5EC-A2262B6656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7DF-7150-4F5B-BC3C-7DE3D81E8FAC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E178-3B44-47F2-B5EC-A2262B665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7DF-7150-4F5B-BC3C-7DE3D81E8FAC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BDE178-3B44-47F2-B5EC-A2262B6656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7DF-7150-4F5B-BC3C-7DE3D81E8FAC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E178-3B44-47F2-B5EC-A2262B665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7DF-7150-4F5B-BC3C-7DE3D81E8FAC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E178-3B44-47F2-B5EC-A2262B665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7DF-7150-4F5B-BC3C-7DE3D81E8FAC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E178-3B44-47F2-B5EC-A2262B665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7DF-7150-4F5B-BC3C-7DE3D81E8FAC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DE178-3B44-47F2-B5EC-A2262B6656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A45F7DF-7150-4F5B-BC3C-7DE3D81E8FAC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BDE178-3B44-47F2-B5EC-A2262B6656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7.wmf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3116"/>
            <a:ext cx="8172480" cy="2370145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Обучение детей </a:t>
            </a:r>
            <a:r>
              <a:rPr lang="ru-RU" sz="5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звуко-слоговому</a:t>
            </a:r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анализу и синтезу</a:t>
            </a:r>
            <a:endParaRPr lang="ru-RU" sz="5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0" y="642938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Назови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всё, что нарисовано на картинке.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                 На какой звук  оканчивается каждое слово?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Какой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предмет в каждом ряду лишний?</a:t>
            </a:r>
          </a:p>
        </p:txBody>
      </p:sp>
      <p:pic>
        <p:nvPicPr>
          <p:cNvPr id="8197" name="Рисунок 5" descr="стр 3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5F9"/>
              </a:clrFrom>
              <a:clrTo>
                <a:srgbClr val="FFF5F9">
                  <a:alpha val="0"/>
                </a:srgbClr>
              </a:clrTo>
            </a:clrChange>
          </a:blip>
          <a:srcRect l="11429" t="49225" r="7138" b="21875"/>
          <a:stretch>
            <a:fillRect/>
          </a:stretch>
        </p:blipFill>
        <p:spPr bwMode="auto">
          <a:xfrm>
            <a:off x="571500" y="2071688"/>
            <a:ext cx="8072438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 СПРЯТАЛСЯ ЗВУК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СЛОВЕ?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Светлана\Мои документы\РАБОТА\для занятий\Новая папка\Новая папка (7)\x_6843848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2466984" cy="698434"/>
          </a:xfrm>
          <a:prstGeom prst="rect">
            <a:avLst/>
          </a:prstGeom>
          <a:noFill/>
        </p:spPr>
      </p:pic>
      <p:pic>
        <p:nvPicPr>
          <p:cNvPr id="1027" name="Picture 3" descr="C:\Documents and Settings\Светлана\Мои документы\РАБОТА\для занятий\Новая папка\Новая папка (7)\x_fec3d39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500174"/>
            <a:ext cx="2662236" cy="753712"/>
          </a:xfrm>
          <a:prstGeom prst="rect">
            <a:avLst/>
          </a:prstGeom>
          <a:noFill/>
        </p:spPr>
      </p:pic>
      <p:pic>
        <p:nvPicPr>
          <p:cNvPr id="1028" name="Picture 4" descr="C:\Documents and Settings\Светлана\Мои документы\РАБОТА\для занятий\Новая папка\Новая папка (7)\x_618ce4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4941" y="1500174"/>
            <a:ext cx="2523307" cy="714380"/>
          </a:xfrm>
          <a:prstGeom prst="rect">
            <a:avLst/>
          </a:prstGeom>
          <a:noFill/>
        </p:spPr>
      </p:pic>
      <p:pic>
        <p:nvPicPr>
          <p:cNvPr id="7" name="Picture 4" descr="slovar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571876"/>
            <a:ext cx="18002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карандаш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4429132"/>
            <a:ext cx="857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5214950"/>
            <a:ext cx="1954957" cy="103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D:\Мои док_На_D\ирина николаевна\предшкольное образ\развиваем память\стр 4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CF6FA"/>
              </a:clrFrom>
              <a:clrTo>
                <a:srgbClr val="FCF6FA">
                  <a:alpha val="0"/>
                </a:srgbClr>
              </a:clrTo>
            </a:clrChange>
            <a:lum contrast="20000"/>
          </a:blip>
          <a:srcRect l="72200" t="9377" r="9125" b="76237"/>
          <a:stretch>
            <a:fillRect/>
          </a:stretch>
        </p:blipFill>
        <p:spPr bwMode="auto">
          <a:xfrm>
            <a:off x="3214678" y="2836486"/>
            <a:ext cx="1571628" cy="166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3000372"/>
            <a:ext cx="1714512" cy="1645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 СПРЯТАЛСЯ ЗВУК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СЛОВЕ?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Светлана\Мои документы\РАБОТА\для занятий\Новая папка\Новая папка (7)\x_6843848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2466984" cy="698434"/>
          </a:xfrm>
          <a:prstGeom prst="rect">
            <a:avLst/>
          </a:prstGeom>
          <a:noFill/>
        </p:spPr>
      </p:pic>
      <p:pic>
        <p:nvPicPr>
          <p:cNvPr id="1027" name="Picture 3" descr="C:\Documents and Settings\Светлана\Мои документы\РАБОТА\для занятий\Новая папка\Новая папка (7)\x_fec3d39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500174"/>
            <a:ext cx="2662236" cy="753712"/>
          </a:xfrm>
          <a:prstGeom prst="rect">
            <a:avLst/>
          </a:prstGeom>
          <a:noFill/>
        </p:spPr>
      </p:pic>
      <p:pic>
        <p:nvPicPr>
          <p:cNvPr id="1028" name="Picture 4" descr="C:\Documents and Settings\Светлана\Мои документы\РАБОТА\для занятий\Новая папка\Новая папка (7)\x_618ce4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4941" y="1500174"/>
            <a:ext cx="2523307" cy="714380"/>
          </a:xfrm>
          <a:prstGeom prst="rect">
            <a:avLst/>
          </a:prstGeom>
          <a:noFill/>
        </p:spPr>
      </p:pic>
      <p:pic>
        <p:nvPicPr>
          <p:cNvPr id="7" name="Picture 4" descr="slovar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643182"/>
            <a:ext cx="18002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карандаш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4429132"/>
            <a:ext cx="857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4929198"/>
            <a:ext cx="1954957" cy="103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D:\Мои док_На_D\ирина николаевна\предшкольное образ\развиваем память\стр 4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CF6FA"/>
              </a:clrFrom>
              <a:clrTo>
                <a:srgbClr val="FCF6FA">
                  <a:alpha val="0"/>
                </a:srgbClr>
              </a:clrTo>
            </a:clrChange>
            <a:lum contrast="20000"/>
          </a:blip>
          <a:srcRect l="72200" t="9377" r="9125" b="76237"/>
          <a:stretch>
            <a:fillRect/>
          </a:stretch>
        </p:blipFill>
        <p:spPr bwMode="auto">
          <a:xfrm>
            <a:off x="3714744" y="2643182"/>
            <a:ext cx="1571628" cy="166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2928934"/>
            <a:ext cx="1714512" cy="1645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22960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Выбери картинку, в названии которой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5 звуков. </a:t>
            </a:r>
          </a:p>
        </p:txBody>
      </p:sp>
      <p:pic>
        <p:nvPicPr>
          <p:cNvPr id="17412" name="Picture 4" descr="slovar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43050"/>
            <a:ext cx="18002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гри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1500174"/>
            <a:ext cx="14366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0" descr="глобус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786190"/>
            <a:ext cx="1757363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14" descr="SOCC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4714884"/>
            <a:ext cx="1247775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15" descr="карандаш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286124"/>
            <a:ext cx="857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5580063" y="2565400"/>
            <a:ext cx="3167062" cy="1152525"/>
            <a:chOff x="3696" y="663"/>
            <a:chExt cx="1769" cy="590"/>
          </a:xfrm>
        </p:grpSpPr>
        <p:sp>
          <p:nvSpPr>
            <p:cNvPr id="10266" name="AutoShape 3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696" y="663"/>
              <a:ext cx="1769" cy="590"/>
            </a:xfrm>
            <a:prstGeom prst="foldedCorner">
              <a:avLst>
                <a:gd name="adj" fmla="val 12500"/>
              </a:avLst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7" name="Oval 4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742" y="845"/>
              <a:ext cx="227" cy="22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" name="Oval 5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014" y="845"/>
              <a:ext cx="227" cy="22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" name="Oval 6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286" y="845"/>
              <a:ext cx="227" cy="22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" name="Oval 7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558" y="845"/>
              <a:ext cx="227" cy="22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" name="Oval 8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830" y="845"/>
              <a:ext cx="227" cy="22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Oval 9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845"/>
              <a:ext cx="227" cy="22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5580063" y="3860800"/>
            <a:ext cx="3167062" cy="1152525"/>
            <a:chOff x="3742" y="2432"/>
            <a:chExt cx="1769" cy="590"/>
          </a:xfrm>
        </p:grpSpPr>
        <p:sp>
          <p:nvSpPr>
            <p:cNvPr id="10261" name="AutoShape 11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>
              <a:off x="3742" y="2432"/>
              <a:ext cx="1769" cy="590"/>
            </a:xfrm>
            <a:prstGeom prst="foldedCorner">
              <a:avLst>
                <a:gd name="adj" fmla="val 12500"/>
              </a:avLst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2" name="Oval 12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>
              <a:off x="3788" y="2614"/>
              <a:ext cx="227" cy="22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3" name="Oval 13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>
              <a:off x="4060" y="2614"/>
              <a:ext cx="227" cy="22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4" name="Oval 14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>
              <a:off x="4332" y="2614"/>
              <a:ext cx="227" cy="22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5" name="Oval 15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>
              <a:off x="4604" y="2614"/>
              <a:ext cx="227" cy="22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Group 16"/>
          <p:cNvGrpSpPr>
            <a:grpSpLocks/>
          </p:cNvGrpSpPr>
          <p:nvPr/>
        </p:nvGrpSpPr>
        <p:grpSpPr bwMode="auto">
          <a:xfrm>
            <a:off x="5580063" y="1341438"/>
            <a:ext cx="3167062" cy="1152525"/>
            <a:chOff x="3742" y="845"/>
            <a:chExt cx="1769" cy="590"/>
          </a:xfrm>
        </p:grpSpPr>
        <p:sp>
          <p:nvSpPr>
            <p:cNvPr id="10255" name="AutoShape 17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742" y="845"/>
              <a:ext cx="1769" cy="590"/>
            </a:xfrm>
            <a:prstGeom prst="foldedCorner">
              <a:avLst>
                <a:gd name="adj" fmla="val 12500"/>
              </a:avLst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6" name="Oval 18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788" y="1027"/>
              <a:ext cx="227" cy="22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7" name="Oval 19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060" y="1027"/>
              <a:ext cx="227" cy="22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8" name="Oval 20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332" y="1027"/>
              <a:ext cx="227" cy="22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9" name="Oval 21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604" y="1027"/>
              <a:ext cx="227" cy="22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0" name="Oval 22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876" y="1027"/>
              <a:ext cx="227" cy="22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23"/>
          <p:cNvGrpSpPr>
            <a:grpSpLocks/>
          </p:cNvGrpSpPr>
          <p:nvPr/>
        </p:nvGrpSpPr>
        <p:grpSpPr bwMode="auto">
          <a:xfrm>
            <a:off x="5580063" y="5157788"/>
            <a:ext cx="3167062" cy="1152525"/>
            <a:chOff x="3787" y="3385"/>
            <a:chExt cx="1769" cy="590"/>
          </a:xfrm>
        </p:grpSpPr>
        <p:sp>
          <p:nvSpPr>
            <p:cNvPr id="10251" name="AutoShape 24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787" y="3385"/>
              <a:ext cx="1769" cy="590"/>
            </a:xfrm>
            <a:prstGeom prst="foldedCorner">
              <a:avLst>
                <a:gd name="adj" fmla="val 12500"/>
              </a:avLst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2" name="Oval 25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833" y="3567"/>
              <a:ext cx="227" cy="22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3" name="Oval 26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105" y="3567"/>
              <a:ext cx="227" cy="22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4" name="Oval 27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377" y="3567"/>
              <a:ext cx="227" cy="22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268" name="Picture 28" descr="ele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00FF"/>
              </a:clrFrom>
              <a:clrTo>
                <a:srgbClr val="FF0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2357430"/>
            <a:ext cx="266541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5219700" y="1341438"/>
            <a:ext cx="28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</p:txBody>
      </p:sp>
      <p:sp>
        <p:nvSpPr>
          <p:cNvPr id="10270" name="Rectangle 30"/>
          <p:cNvSpPr>
            <a:spLocks noChangeArrowheads="1"/>
          </p:cNvSpPr>
          <p:nvPr/>
        </p:nvSpPr>
        <p:spPr bwMode="auto">
          <a:xfrm>
            <a:off x="5219700" y="2611438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</p:txBody>
      </p:sp>
      <p:sp>
        <p:nvSpPr>
          <p:cNvPr id="10271" name="Rectangle 31"/>
          <p:cNvSpPr>
            <a:spLocks noChangeArrowheads="1"/>
          </p:cNvSpPr>
          <p:nvPr/>
        </p:nvSpPr>
        <p:spPr bwMode="auto">
          <a:xfrm>
            <a:off x="5219700" y="3789363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</a:p>
        </p:txBody>
      </p:sp>
      <p:sp>
        <p:nvSpPr>
          <p:cNvPr id="10272" name="Rectangle 32"/>
          <p:cNvSpPr>
            <a:spLocks noChangeArrowheads="1"/>
          </p:cNvSpPr>
          <p:nvPr/>
        </p:nvSpPr>
        <p:spPr bwMode="auto">
          <a:xfrm>
            <a:off x="5219700" y="50133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последовательности звуков в слове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Выделять последовательность звуков нужно при помощи неоднократного произнесения слова с последовательным интонированным выделением каждого звука.</a:t>
            </a:r>
          </a:p>
          <a:p>
            <a:pPr algn="ctr">
              <a:buNone/>
            </a:pPr>
            <a:r>
              <a:rPr lang="ru-RU" dirty="0" smtClean="0"/>
              <a:t>                                               </a:t>
            </a:r>
            <a:r>
              <a:rPr lang="ru-RU" dirty="0" smtClean="0">
                <a:solidFill>
                  <a:srgbClr val="0070C0"/>
                </a:solidFill>
              </a:rPr>
              <a:t>РРРРР</a:t>
            </a:r>
            <a:r>
              <a:rPr lang="ru-RU" dirty="0" smtClean="0"/>
              <a:t>АК</a:t>
            </a:r>
          </a:p>
          <a:p>
            <a:pPr algn="ctr">
              <a:buNone/>
            </a:pPr>
            <a:r>
              <a:rPr lang="ru-RU" dirty="0" smtClean="0"/>
              <a:t>                                                       Р</a:t>
            </a:r>
            <a:r>
              <a:rPr lang="ru-RU" dirty="0" smtClean="0">
                <a:solidFill>
                  <a:srgbClr val="FF0000"/>
                </a:solidFill>
              </a:rPr>
              <a:t>ААААА</a:t>
            </a:r>
            <a:r>
              <a:rPr lang="ru-RU" dirty="0" smtClean="0"/>
              <a:t>К</a:t>
            </a:r>
          </a:p>
          <a:p>
            <a:pPr algn="ctr">
              <a:buNone/>
            </a:pPr>
            <a:r>
              <a:rPr lang="ru-RU" dirty="0" smtClean="0"/>
              <a:t>                                                                  РА</a:t>
            </a:r>
            <a:r>
              <a:rPr lang="ru-RU" dirty="0" smtClean="0">
                <a:solidFill>
                  <a:srgbClr val="0070C0"/>
                </a:solidFill>
              </a:rPr>
              <a:t>ККККК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714752"/>
            <a:ext cx="19050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 descr="j0217698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6934200" y="4856162"/>
            <a:ext cx="2209800" cy="2001838"/>
          </a:xfrm>
        </p:spPr>
      </p:pic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425450"/>
            <a:ext cx="8915400" cy="57861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buFontTx/>
              <a:buNone/>
            </a:pPr>
            <a:r>
              <a:rPr lang="ru-RU" dirty="0"/>
              <a:t>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 ЧТЕНИИ ТИПИЧНЫ ОШИБКИ:</a:t>
            </a:r>
          </a:p>
          <a:p>
            <a:pPr algn="ctr">
              <a:buFontTx/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трудности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слияния звуков в слоги и слова;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взаимные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замены фонетически или   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артикуляционно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близких согласных звуков (свистящих - шипящих, твёрдых - мягких, звонких – глухих);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побуквенное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чтение;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 искажение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слоговой структуры слов;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5. слишком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медленный темп чтения;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6. нарушения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понимания прочитанного. 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endParaRPr lang="ru-RU" sz="1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304800" y="647700"/>
            <a:ext cx="8610600" cy="56323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buFontTx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 НЕДОСТАТКАМ ПИСЬМА ОТНОСЯТСЯ:</a:t>
            </a:r>
          </a:p>
          <a:p>
            <a:pPr algn="ctr">
              <a:buFontTx/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   замены букв, пропуски гласных;</a:t>
            </a:r>
          </a:p>
          <a:p>
            <a:pPr algn="just">
              <a:buFontTx/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   пропуски согласных в их стечении;</a:t>
            </a:r>
          </a:p>
          <a:p>
            <a:pPr algn="just">
              <a:buFontTx/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   слияние слов на письме;</a:t>
            </a:r>
          </a:p>
          <a:p>
            <a:pPr algn="just">
              <a:buFontTx/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   раздельное написание частей одного слова;</a:t>
            </a:r>
          </a:p>
          <a:p>
            <a:pPr algn="just">
              <a:buFontTx/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   пропуски, перестановки слогов;</a:t>
            </a:r>
          </a:p>
          <a:p>
            <a:pPr algn="just">
              <a:buFontTx/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   орфографические ошибки. </a:t>
            </a:r>
          </a:p>
        </p:txBody>
      </p:sp>
      <p:pic>
        <p:nvPicPr>
          <p:cNvPr id="58381" name="Picture 13" descr="thread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00306"/>
            <a:ext cx="3333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5" name="Picture 17" descr="thread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000372"/>
            <a:ext cx="3333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6" name="Picture 18" descr="thread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876"/>
            <a:ext cx="3333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7" name="Picture 19" descr="thread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143380"/>
            <a:ext cx="3333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8" name="Picture 20" descr="thread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143512"/>
            <a:ext cx="3333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" descr="thread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5016"/>
            <a:ext cx="3333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493714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звуковым анализом слова понимается определение порядка следования звуков в слове, установление различительной роли звука, основных качественных характеристик звука.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Знакомство с гласными звуками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этап</a:t>
            </a:r>
          </a:p>
          <a:p>
            <a:pPr algn="ctr">
              <a:buNone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фонематического слуха: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узнавание и различение неречевых звуков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узнавание и различение речевых звуков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207168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Гласные звуки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 о  у  </a:t>
            </a:r>
            <a:r>
              <a:rPr lang="ru-RU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и  э</a:t>
            </a:r>
            <a:b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57500"/>
            <a:ext cx="8229600" cy="31623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dirty="0" smtClean="0"/>
              <a:t>     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произнесении гласных  нам ничто не мешает: ни губы, ни зубы, ни язык. Воздух проходит свободно, не встречая преград.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29049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4861" y="3143249"/>
            <a:ext cx="5549139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57158" y="1285860"/>
            <a:ext cx="841536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Дети находят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гласные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звуки в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трехзвуковых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словах.</a:t>
            </a: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428596" y="3000372"/>
            <a:ext cx="8458200" cy="1600200"/>
            <a:chOff x="144" y="2688"/>
            <a:chExt cx="5328" cy="1008"/>
          </a:xfrm>
        </p:grpSpPr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144" y="2688"/>
              <a:ext cx="768" cy="1008"/>
              <a:chOff x="96" y="2688"/>
              <a:chExt cx="768" cy="1008"/>
            </a:xfrm>
          </p:grpSpPr>
          <p:sp>
            <p:nvSpPr>
              <p:cNvPr id="15392" name="Rectangle 17"/>
              <p:cNvSpPr>
                <a:spLocks noChangeArrowheads="1"/>
              </p:cNvSpPr>
              <p:nvPr/>
            </p:nvSpPr>
            <p:spPr bwMode="auto">
              <a:xfrm>
                <a:off x="96" y="2688"/>
                <a:ext cx="768" cy="10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5393" name="Picture 10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44" y="2736"/>
                <a:ext cx="681" cy="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36"/>
            <p:cNvGrpSpPr>
              <a:grpSpLocks/>
            </p:cNvGrpSpPr>
            <p:nvPr/>
          </p:nvGrpSpPr>
          <p:grpSpPr bwMode="auto">
            <a:xfrm>
              <a:off x="1920" y="2688"/>
              <a:ext cx="768" cy="1008"/>
              <a:chOff x="1920" y="2688"/>
              <a:chExt cx="768" cy="1008"/>
            </a:xfrm>
          </p:grpSpPr>
          <p:sp>
            <p:nvSpPr>
              <p:cNvPr id="15390" name="Rectangle 19"/>
              <p:cNvSpPr>
                <a:spLocks noChangeArrowheads="1"/>
              </p:cNvSpPr>
              <p:nvPr/>
            </p:nvSpPr>
            <p:spPr bwMode="auto">
              <a:xfrm>
                <a:off x="1920" y="2688"/>
                <a:ext cx="768" cy="10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5391" name="Picture 1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016" y="2736"/>
                <a:ext cx="617" cy="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35"/>
            <p:cNvGrpSpPr>
              <a:grpSpLocks/>
            </p:cNvGrpSpPr>
            <p:nvPr/>
          </p:nvGrpSpPr>
          <p:grpSpPr bwMode="auto">
            <a:xfrm>
              <a:off x="960" y="2688"/>
              <a:ext cx="768" cy="1008"/>
              <a:chOff x="960" y="2688"/>
              <a:chExt cx="768" cy="1008"/>
            </a:xfrm>
          </p:grpSpPr>
          <p:sp>
            <p:nvSpPr>
              <p:cNvPr id="15385" name="Rectangle 18"/>
              <p:cNvSpPr>
                <a:spLocks noChangeArrowheads="1"/>
              </p:cNvSpPr>
              <p:nvPr/>
            </p:nvSpPr>
            <p:spPr bwMode="auto">
              <a:xfrm>
                <a:off x="960" y="2688"/>
                <a:ext cx="768" cy="10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5386" name="Picture 1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056" y="2784"/>
                <a:ext cx="576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387" name="Rectangle 23"/>
              <p:cNvSpPr>
                <a:spLocks noChangeArrowheads="1"/>
              </p:cNvSpPr>
              <p:nvPr/>
            </p:nvSpPr>
            <p:spPr bwMode="auto">
              <a:xfrm>
                <a:off x="1104" y="3504"/>
                <a:ext cx="144" cy="144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88" name="Rectangle 24"/>
              <p:cNvSpPr>
                <a:spLocks noChangeArrowheads="1"/>
              </p:cNvSpPr>
              <p:nvPr/>
            </p:nvSpPr>
            <p:spPr bwMode="auto">
              <a:xfrm>
                <a:off x="1248" y="3504"/>
                <a:ext cx="144" cy="144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89" name="Rectangle 25"/>
              <p:cNvSpPr>
                <a:spLocks noChangeArrowheads="1"/>
              </p:cNvSpPr>
              <p:nvPr/>
            </p:nvSpPr>
            <p:spPr bwMode="auto">
              <a:xfrm>
                <a:off x="1392" y="3504"/>
                <a:ext cx="144" cy="144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" name="Group 38"/>
            <p:cNvGrpSpPr>
              <a:grpSpLocks/>
            </p:cNvGrpSpPr>
            <p:nvPr/>
          </p:nvGrpSpPr>
          <p:grpSpPr bwMode="auto">
            <a:xfrm>
              <a:off x="3792" y="2688"/>
              <a:ext cx="768" cy="1008"/>
              <a:chOff x="3792" y="2688"/>
              <a:chExt cx="768" cy="1008"/>
            </a:xfrm>
          </p:grpSpPr>
          <p:sp>
            <p:nvSpPr>
              <p:cNvPr id="15383" name="Rectangle 21"/>
              <p:cNvSpPr>
                <a:spLocks noChangeArrowheads="1"/>
              </p:cNvSpPr>
              <p:nvPr/>
            </p:nvSpPr>
            <p:spPr bwMode="auto">
              <a:xfrm>
                <a:off x="3792" y="2688"/>
                <a:ext cx="768" cy="10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5384" name="Picture 1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829" y="2784"/>
                <a:ext cx="701" cy="8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Group 40"/>
            <p:cNvGrpSpPr>
              <a:grpSpLocks/>
            </p:cNvGrpSpPr>
            <p:nvPr/>
          </p:nvGrpSpPr>
          <p:grpSpPr bwMode="auto">
            <a:xfrm>
              <a:off x="4704" y="2688"/>
              <a:ext cx="768" cy="1008"/>
              <a:chOff x="4704" y="2688"/>
              <a:chExt cx="768" cy="1008"/>
            </a:xfrm>
          </p:grpSpPr>
          <p:sp>
            <p:nvSpPr>
              <p:cNvPr id="15378" name="Rectangle 22"/>
              <p:cNvSpPr>
                <a:spLocks noChangeArrowheads="1"/>
              </p:cNvSpPr>
              <p:nvPr/>
            </p:nvSpPr>
            <p:spPr bwMode="auto">
              <a:xfrm>
                <a:off x="4704" y="2688"/>
                <a:ext cx="768" cy="10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5379" name="Picture 15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800" y="2736"/>
                <a:ext cx="610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380" name="Rectangle 26"/>
              <p:cNvSpPr>
                <a:spLocks noChangeArrowheads="1"/>
              </p:cNvSpPr>
              <p:nvPr/>
            </p:nvSpPr>
            <p:spPr bwMode="auto">
              <a:xfrm>
                <a:off x="5136" y="3504"/>
                <a:ext cx="144" cy="144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81" name="Rectangle 27"/>
              <p:cNvSpPr>
                <a:spLocks noChangeArrowheads="1"/>
              </p:cNvSpPr>
              <p:nvPr/>
            </p:nvSpPr>
            <p:spPr bwMode="auto">
              <a:xfrm>
                <a:off x="4992" y="3504"/>
                <a:ext cx="144" cy="144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82" name="Rectangle 28"/>
              <p:cNvSpPr>
                <a:spLocks noChangeArrowheads="1"/>
              </p:cNvSpPr>
              <p:nvPr/>
            </p:nvSpPr>
            <p:spPr bwMode="auto">
              <a:xfrm>
                <a:off x="4848" y="3504"/>
                <a:ext cx="144" cy="144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" name="Group 37"/>
            <p:cNvGrpSpPr>
              <a:grpSpLocks/>
            </p:cNvGrpSpPr>
            <p:nvPr/>
          </p:nvGrpSpPr>
          <p:grpSpPr bwMode="auto">
            <a:xfrm>
              <a:off x="2832" y="2688"/>
              <a:ext cx="768" cy="1008"/>
              <a:chOff x="2832" y="2688"/>
              <a:chExt cx="768" cy="1008"/>
            </a:xfrm>
          </p:grpSpPr>
          <p:sp>
            <p:nvSpPr>
              <p:cNvPr id="15373" name="Rectangle 20"/>
              <p:cNvSpPr>
                <a:spLocks noChangeArrowheads="1"/>
              </p:cNvSpPr>
              <p:nvPr/>
            </p:nvSpPr>
            <p:spPr bwMode="auto">
              <a:xfrm>
                <a:off x="2832" y="2688"/>
                <a:ext cx="768" cy="10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5374" name="Picture 13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880" y="2736"/>
                <a:ext cx="660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375" name="Rectangle 29"/>
              <p:cNvSpPr>
                <a:spLocks noChangeArrowheads="1"/>
              </p:cNvSpPr>
              <p:nvPr/>
            </p:nvSpPr>
            <p:spPr bwMode="auto">
              <a:xfrm>
                <a:off x="3024" y="3504"/>
                <a:ext cx="144" cy="144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76" name="Rectangle 30"/>
              <p:cNvSpPr>
                <a:spLocks noChangeArrowheads="1"/>
              </p:cNvSpPr>
              <p:nvPr/>
            </p:nvSpPr>
            <p:spPr bwMode="auto">
              <a:xfrm>
                <a:off x="3168" y="3504"/>
                <a:ext cx="144" cy="144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77" name="Rectangle 31"/>
              <p:cNvSpPr>
                <a:spLocks noChangeArrowheads="1"/>
              </p:cNvSpPr>
              <p:nvPr/>
            </p:nvSpPr>
            <p:spPr bwMode="auto">
              <a:xfrm>
                <a:off x="3312" y="3504"/>
                <a:ext cx="144" cy="144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85720" y="2285992"/>
            <a:ext cx="8458200" cy="2357454"/>
            <a:chOff x="144" y="2688"/>
            <a:chExt cx="5328" cy="1008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44" y="2688"/>
              <a:ext cx="768" cy="1008"/>
              <a:chOff x="96" y="2688"/>
              <a:chExt cx="768" cy="1008"/>
            </a:xfrm>
          </p:grpSpPr>
          <p:sp>
            <p:nvSpPr>
              <p:cNvPr id="11271" name="Rectangle 7"/>
              <p:cNvSpPr>
                <a:spLocks noChangeArrowheads="1"/>
              </p:cNvSpPr>
              <p:nvPr/>
            </p:nvSpPr>
            <p:spPr bwMode="auto">
              <a:xfrm>
                <a:off x="96" y="2688"/>
                <a:ext cx="768" cy="10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1272" name="Picture 8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44" y="2736"/>
                <a:ext cx="681" cy="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920" y="2688"/>
              <a:ext cx="768" cy="1008"/>
              <a:chOff x="1920" y="2688"/>
              <a:chExt cx="768" cy="1008"/>
            </a:xfrm>
          </p:grpSpPr>
          <p:sp>
            <p:nvSpPr>
              <p:cNvPr id="11274" name="Rectangle 10"/>
              <p:cNvSpPr>
                <a:spLocks noChangeArrowheads="1"/>
              </p:cNvSpPr>
              <p:nvPr/>
            </p:nvSpPr>
            <p:spPr bwMode="auto">
              <a:xfrm>
                <a:off x="1920" y="2688"/>
                <a:ext cx="768" cy="10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1275" name="Picture 1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016" y="2736"/>
                <a:ext cx="617" cy="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960" y="2688"/>
              <a:ext cx="768" cy="1008"/>
              <a:chOff x="960" y="2688"/>
              <a:chExt cx="768" cy="1008"/>
            </a:xfrm>
          </p:grpSpPr>
          <p:sp>
            <p:nvSpPr>
              <p:cNvPr id="11277" name="Rectangle 13"/>
              <p:cNvSpPr>
                <a:spLocks noChangeArrowheads="1"/>
              </p:cNvSpPr>
              <p:nvPr/>
            </p:nvSpPr>
            <p:spPr bwMode="auto">
              <a:xfrm>
                <a:off x="960" y="2688"/>
                <a:ext cx="768" cy="10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1278" name="Picture 1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056" y="2784"/>
                <a:ext cx="576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1279" name="Rectangle 15"/>
              <p:cNvSpPr>
                <a:spLocks noChangeArrowheads="1"/>
              </p:cNvSpPr>
              <p:nvPr/>
            </p:nvSpPr>
            <p:spPr bwMode="auto">
              <a:xfrm>
                <a:off x="1104" y="3504"/>
                <a:ext cx="144" cy="144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80" name="Rectangle 16"/>
              <p:cNvSpPr>
                <a:spLocks noChangeArrowheads="1"/>
              </p:cNvSpPr>
              <p:nvPr/>
            </p:nvSpPr>
            <p:spPr bwMode="auto">
              <a:xfrm>
                <a:off x="1248" y="3504"/>
                <a:ext cx="144" cy="144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81" name="Rectangle 17"/>
              <p:cNvSpPr>
                <a:spLocks noChangeArrowheads="1"/>
              </p:cNvSpPr>
              <p:nvPr/>
            </p:nvSpPr>
            <p:spPr bwMode="auto">
              <a:xfrm>
                <a:off x="1392" y="3504"/>
                <a:ext cx="144" cy="144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3792" y="2688"/>
              <a:ext cx="768" cy="1008"/>
              <a:chOff x="3792" y="2688"/>
              <a:chExt cx="768" cy="1008"/>
            </a:xfrm>
          </p:grpSpPr>
          <p:sp>
            <p:nvSpPr>
              <p:cNvPr id="11283" name="Rectangle 19"/>
              <p:cNvSpPr>
                <a:spLocks noChangeArrowheads="1"/>
              </p:cNvSpPr>
              <p:nvPr/>
            </p:nvSpPr>
            <p:spPr bwMode="auto">
              <a:xfrm>
                <a:off x="3792" y="2688"/>
                <a:ext cx="768" cy="10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1284" name="Picture 20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829" y="2784"/>
                <a:ext cx="701" cy="8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4704" y="2688"/>
              <a:ext cx="768" cy="1008"/>
              <a:chOff x="4704" y="2688"/>
              <a:chExt cx="768" cy="1008"/>
            </a:xfrm>
          </p:grpSpPr>
          <p:sp>
            <p:nvSpPr>
              <p:cNvPr id="11286" name="Rectangle 22"/>
              <p:cNvSpPr>
                <a:spLocks noChangeArrowheads="1"/>
              </p:cNvSpPr>
              <p:nvPr/>
            </p:nvSpPr>
            <p:spPr bwMode="auto">
              <a:xfrm>
                <a:off x="4704" y="2688"/>
                <a:ext cx="768" cy="10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1287" name="Picture 23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800" y="2736"/>
                <a:ext cx="610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1288" name="Rectangle 24"/>
              <p:cNvSpPr>
                <a:spLocks noChangeArrowheads="1"/>
              </p:cNvSpPr>
              <p:nvPr/>
            </p:nvSpPr>
            <p:spPr bwMode="auto">
              <a:xfrm>
                <a:off x="5136" y="3504"/>
                <a:ext cx="144" cy="144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89" name="Rectangle 25"/>
              <p:cNvSpPr>
                <a:spLocks noChangeArrowheads="1"/>
              </p:cNvSpPr>
              <p:nvPr/>
            </p:nvSpPr>
            <p:spPr bwMode="auto">
              <a:xfrm>
                <a:off x="4992" y="3504"/>
                <a:ext cx="144" cy="144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90" name="Rectangle 26"/>
              <p:cNvSpPr>
                <a:spLocks noChangeArrowheads="1"/>
              </p:cNvSpPr>
              <p:nvPr/>
            </p:nvSpPr>
            <p:spPr bwMode="auto">
              <a:xfrm>
                <a:off x="4848" y="3504"/>
                <a:ext cx="144" cy="144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2832" y="2688"/>
              <a:ext cx="768" cy="1008"/>
              <a:chOff x="2832" y="2688"/>
              <a:chExt cx="768" cy="1008"/>
            </a:xfrm>
          </p:grpSpPr>
          <p:sp>
            <p:nvSpPr>
              <p:cNvPr id="11292" name="Rectangle 28"/>
              <p:cNvSpPr>
                <a:spLocks noChangeArrowheads="1"/>
              </p:cNvSpPr>
              <p:nvPr/>
            </p:nvSpPr>
            <p:spPr bwMode="auto">
              <a:xfrm>
                <a:off x="2832" y="2688"/>
                <a:ext cx="768" cy="10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1293" name="Picture 29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880" y="2736"/>
                <a:ext cx="660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1294" name="Rectangle 30"/>
              <p:cNvSpPr>
                <a:spLocks noChangeArrowheads="1"/>
              </p:cNvSpPr>
              <p:nvPr/>
            </p:nvSpPr>
            <p:spPr bwMode="auto">
              <a:xfrm>
                <a:off x="3024" y="3504"/>
                <a:ext cx="144" cy="144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95" name="Rectangle 31"/>
              <p:cNvSpPr>
                <a:spLocks noChangeArrowheads="1"/>
              </p:cNvSpPr>
              <p:nvPr/>
            </p:nvSpPr>
            <p:spPr bwMode="auto">
              <a:xfrm>
                <a:off x="3168" y="3504"/>
                <a:ext cx="144" cy="144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96" name="Rectangle 32"/>
              <p:cNvSpPr>
                <a:spLocks noChangeArrowheads="1"/>
              </p:cNvSpPr>
              <p:nvPr/>
            </p:nvSpPr>
            <p:spPr bwMode="auto">
              <a:xfrm>
                <a:off x="3312" y="3504"/>
                <a:ext cx="144" cy="144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1298" name="Rectangle 34"/>
          <p:cNvSpPr>
            <a:spLocks noChangeArrowheads="1"/>
          </p:cNvSpPr>
          <p:nvPr/>
        </p:nvSpPr>
        <p:spPr bwMode="auto">
          <a:xfrm>
            <a:off x="714348" y="4071942"/>
            <a:ext cx="33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>
                <a:solidFill>
                  <a:srgbClr val="FF3300"/>
                </a:solidFill>
              </a:rPr>
              <a:t>и</a:t>
            </a:r>
          </a:p>
        </p:txBody>
      </p:sp>
      <p:sp>
        <p:nvSpPr>
          <p:cNvPr id="11299" name="Rectangle 35"/>
          <p:cNvSpPr>
            <a:spLocks noChangeArrowheads="1"/>
          </p:cNvSpPr>
          <p:nvPr/>
        </p:nvSpPr>
        <p:spPr bwMode="auto">
          <a:xfrm>
            <a:off x="2000232" y="4143380"/>
            <a:ext cx="33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 err="1">
                <a:solidFill>
                  <a:srgbClr val="FF3300"/>
                </a:solidFill>
              </a:rPr>
              <a:t>ы</a:t>
            </a:r>
            <a:endParaRPr lang="ru-RU" dirty="0">
              <a:solidFill>
                <a:srgbClr val="FF3300"/>
              </a:solidFill>
            </a:endParaRPr>
          </a:p>
        </p:txBody>
      </p:sp>
      <p:sp>
        <p:nvSpPr>
          <p:cNvPr id="11300" name="Rectangle 36"/>
          <p:cNvSpPr>
            <a:spLocks noChangeArrowheads="1"/>
          </p:cNvSpPr>
          <p:nvPr/>
        </p:nvSpPr>
        <p:spPr bwMode="auto">
          <a:xfrm>
            <a:off x="3571868" y="4143380"/>
            <a:ext cx="309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3300"/>
                </a:solidFill>
              </a:rPr>
              <a:t>э</a:t>
            </a:r>
            <a:endParaRPr lang="ru-RU" dirty="0">
              <a:solidFill>
                <a:srgbClr val="FF3300"/>
              </a:solidFill>
            </a:endParaRP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5072066" y="4143380"/>
            <a:ext cx="31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3300"/>
                </a:solidFill>
              </a:rPr>
              <a:t>у</a:t>
            </a:r>
            <a:endParaRPr lang="ru-RU" dirty="0">
              <a:solidFill>
                <a:srgbClr val="FF3300"/>
              </a:solidFill>
            </a:endParaRPr>
          </a:p>
        </p:txBody>
      </p:sp>
      <p:sp>
        <p:nvSpPr>
          <p:cNvPr id="11302" name="Rectangle 38"/>
          <p:cNvSpPr>
            <a:spLocks noChangeArrowheads="1"/>
          </p:cNvSpPr>
          <p:nvPr/>
        </p:nvSpPr>
        <p:spPr bwMode="auto">
          <a:xfrm>
            <a:off x="6572264" y="4071942"/>
            <a:ext cx="32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3300"/>
                </a:solidFill>
              </a:rPr>
              <a:t>а</a:t>
            </a:r>
            <a:endParaRPr lang="ru-RU" dirty="0">
              <a:solidFill>
                <a:srgbClr val="FF3300"/>
              </a:solidFill>
            </a:endParaRPr>
          </a:p>
        </p:txBody>
      </p:sp>
      <p:sp>
        <p:nvSpPr>
          <p:cNvPr id="11303" name="Rectangle 39"/>
          <p:cNvSpPr>
            <a:spLocks noChangeArrowheads="1"/>
          </p:cNvSpPr>
          <p:nvPr/>
        </p:nvSpPr>
        <p:spPr bwMode="auto">
          <a:xfrm>
            <a:off x="7929586" y="4143380"/>
            <a:ext cx="322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3300"/>
                </a:solidFill>
              </a:rPr>
              <a:t>о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1" descr="стр 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83" t="32271" r="54782" b="50005"/>
          <a:stretch>
            <a:fillRect/>
          </a:stretch>
        </p:blipFill>
        <p:spPr bwMode="auto">
          <a:xfrm>
            <a:off x="1000100" y="4000504"/>
            <a:ext cx="25003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357290" y="571481"/>
            <a:ext cx="621508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ЗВУКОВОЙ АНАЛИЗ И СИНТЕЗ ЗВУКОСОЧЕТАНИЙ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 детей  произносит АУ, а кто  УА?</a:t>
            </a:r>
          </a:p>
        </p:txBody>
      </p:sp>
      <p:pic>
        <p:nvPicPr>
          <p:cNvPr id="4101" name="Рисунок 16" descr="стр 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522" t="32271" r="20869" b="50005"/>
          <a:stretch>
            <a:fillRect/>
          </a:stretch>
        </p:blipFill>
        <p:spPr bwMode="auto">
          <a:xfrm>
            <a:off x="6786578" y="4357694"/>
            <a:ext cx="18573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Овальная выноска 17"/>
          <p:cNvSpPr/>
          <p:nvPr/>
        </p:nvSpPr>
        <p:spPr>
          <a:xfrm rot="704430">
            <a:off x="3073302" y="3386493"/>
            <a:ext cx="1071562" cy="827087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АУ!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9" name="Овальная выноска 18"/>
          <p:cNvSpPr/>
          <p:nvPr/>
        </p:nvSpPr>
        <p:spPr>
          <a:xfrm rot="20987923" flipH="1">
            <a:off x="6494349" y="4158187"/>
            <a:ext cx="1047750" cy="827088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УА!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Знакомство с согласными звуками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85800" y="34290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Твердый согласный звук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обозначается синей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фишкой.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09600" y="4572000"/>
            <a:ext cx="830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Мягкий согласный звук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обозначается зеленой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фишкой.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8027988" y="3933825"/>
            <a:ext cx="762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8101013" y="5805488"/>
            <a:ext cx="762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914400" y="714356"/>
            <a:ext cx="7391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Звуки, при образовании которых воздух не проходит свободно, встречает препятствия, называются согласными.</a:t>
            </a:r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8358214" y="6072206"/>
            <a:ext cx="287338" cy="288925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050" name="Oval 2"/>
          <p:cNvSpPr>
            <a:spLocks noChangeArrowheads="1"/>
          </p:cNvSpPr>
          <p:nvPr/>
        </p:nvSpPr>
        <p:spPr bwMode="auto">
          <a:xfrm>
            <a:off x="8215338" y="4143380"/>
            <a:ext cx="347643" cy="295275"/>
          </a:xfrm>
          <a:prstGeom prst="ellipse">
            <a:avLst/>
          </a:prstGeom>
          <a:solidFill>
            <a:srgbClr val="4BACC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00108"/>
            <a:ext cx="8686800" cy="221457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Согласные звуки могут звонкими и глухими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1428728" y="3571876"/>
          <a:ext cx="2143140" cy="2128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Точечный рисунок" r:id="rId3" imgW="1390844" imgH="1380952" progId="PBrush">
                  <p:embed/>
                </p:oleObj>
              </mc:Choice>
              <mc:Fallback>
                <p:oleObj name="Точечный рисунок" r:id="rId3" imgW="1390844" imgH="1380952" progId="PBrus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3571876"/>
                        <a:ext cx="2143140" cy="21284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5643570" y="3500438"/>
          <a:ext cx="2109957" cy="2095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Точечный рисунок" r:id="rId5" imgW="1390844" imgH="1380952" progId="PBrush">
                  <p:embed/>
                </p:oleObj>
              </mc:Choice>
              <mc:Fallback>
                <p:oleObj name="Точечный рисунок" r:id="rId5" imgW="1390844" imgH="1380952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70" y="3500438"/>
                        <a:ext cx="2109957" cy="20955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5357818" y="3000372"/>
            <a:ext cx="2928958" cy="28575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286380" y="3143248"/>
            <a:ext cx="2857520" cy="27146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Представление слова в виде модели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4162"/>
            <a:ext cx="8991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Реально представить слово дает 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возможность картинка-схема его 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звукового состава. На ней помещается 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рисунок-предмет, под которой ряд клеточек, 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которые последовательно 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заполняются фишками (цветными). 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клеточек соответствует количеству звуков в слове.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1142984"/>
            <a:ext cx="2285985" cy="367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6858016" y="4143380"/>
            <a:ext cx="500066" cy="500066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7929586" y="4143380"/>
            <a:ext cx="500066" cy="500066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7358082" y="4143380"/>
            <a:ext cx="500066" cy="500066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8429652" y="4143380"/>
            <a:ext cx="500066" cy="500066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7072330" y="4286256"/>
            <a:ext cx="142876" cy="21431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8072462" y="4286256"/>
            <a:ext cx="142876" cy="21431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 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фонематического восприятия, как подготовка к овладению элементарными навыками письма и чтения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Деление слов на слоги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55879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Закрепление навыка звукового анализа слов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990600" y="5638800"/>
            <a:ext cx="609600" cy="5334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600200" y="5638800"/>
            <a:ext cx="609600" cy="533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209800" y="5638800"/>
            <a:ext cx="609600" cy="5334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2819400" y="5638800"/>
            <a:ext cx="609600" cy="533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5500694" y="5643578"/>
            <a:ext cx="609600" cy="5334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6143636" y="5643578"/>
            <a:ext cx="609600" cy="533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6715140" y="5643578"/>
            <a:ext cx="609600" cy="533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7286644" y="5643578"/>
            <a:ext cx="609600" cy="5334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3767823" cy="338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571612"/>
            <a:ext cx="3581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Равнобедренный треугольник 12"/>
          <p:cNvSpPr/>
          <p:nvPr/>
        </p:nvSpPr>
        <p:spPr>
          <a:xfrm>
            <a:off x="1214414" y="5715016"/>
            <a:ext cx="274886" cy="34289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276600" y="1071546"/>
            <a:ext cx="5486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Выполните звуковой анализ слова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ЖУК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071538" y="4071942"/>
            <a:ext cx="609600" cy="6096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643042" y="4071942"/>
            <a:ext cx="609600" cy="609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285984" y="4071942"/>
            <a:ext cx="609600" cy="6096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114800" y="2438400"/>
            <a:ext cx="4800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Измените схему так, чтобы получилось слово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ЖУКИ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5486400" y="5334000"/>
            <a:ext cx="685800" cy="6096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6172200" y="5334000"/>
            <a:ext cx="685800" cy="609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6858000" y="5334000"/>
            <a:ext cx="685800" cy="609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7543800" y="5334000"/>
            <a:ext cx="685800" cy="609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4588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828800"/>
            <a:ext cx="2514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429124" y="3857628"/>
            <a:ext cx="4181476" cy="1357322"/>
            <a:chOff x="3600" y="2064"/>
            <a:chExt cx="1824" cy="943"/>
          </a:xfrm>
        </p:grpSpPr>
        <p:pic>
          <p:nvPicPr>
            <p:cNvPr id="26639" name="Picture 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00" y="2592"/>
              <a:ext cx="576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0" name="Picture 1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76" y="2160"/>
              <a:ext cx="528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1" name="Picture 1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52" y="2064"/>
              <a:ext cx="672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37" name="Text Box 15"/>
          <p:cNvSpPr txBox="1">
            <a:spLocks noChangeArrowheads="1"/>
          </p:cNvSpPr>
          <p:nvPr/>
        </p:nvSpPr>
        <p:spPr bwMode="auto">
          <a:xfrm>
            <a:off x="1752600" y="228600"/>
            <a:ext cx="5715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Измени схему</a:t>
            </a:r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1214414" y="4214818"/>
            <a:ext cx="274886" cy="34289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5715008" y="5429264"/>
            <a:ext cx="274886" cy="34289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7315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Выполните звуковой анализ слова 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МЫШКА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581400" y="2286000"/>
            <a:ext cx="533400" cy="4572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114800" y="2286000"/>
            <a:ext cx="5334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648200" y="2286000"/>
            <a:ext cx="533400" cy="4572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5715000" y="2286000"/>
            <a:ext cx="5334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5181600" y="2286000"/>
            <a:ext cx="533400" cy="4572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214282" y="4357694"/>
            <a:ext cx="507209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Измените схему так, чтобы получилось слово 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МИШКА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3352800" y="5943600"/>
            <a:ext cx="533400" cy="4572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3886200" y="5943600"/>
            <a:ext cx="5334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4419600" y="5943600"/>
            <a:ext cx="533400" cy="4572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5486400" y="5943600"/>
            <a:ext cx="5334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4953000" y="5943600"/>
            <a:ext cx="533400" cy="4572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5614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3975" y="2590800"/>
            <a:ext cx="23590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5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20980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Равнобедренный треугольник 15"/>
          <p:cNvSpPr/>
          <p:nvPr/>
        </p:nvSpPr>
        <p:spPr>
          <a:xfrm>
            <a:off x="3786182" y="2428868"/>
            <a:ext cx="203448" cy="2000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3500430" y="6072206"/>
            <a:ext cx="203448" cy="2000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11494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Знакомство с буквами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4714908" cy="355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286124"/>
            <a:ext cx="5110172" cy="319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«Что изменилось?»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35743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571736" y="2357430"/>
            <a:ext cx="1071570" cy="98583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00826" y="2357430"/>
            <a:ext cx="1643074" cy="914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714876" y="3857628"/>
            <a:ext cx="1071570" cy="98583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072330" y="385762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4572000" y="2357430"/>
            <a:ext cx="1060704" cy="914400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3929066"/>
            <a:ext cx="1643074" cy="914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57224" y="535782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2786050" y="5286388"/>
            <a:ext cx="1071570" cy="98583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4714876" y="5286388"/>
            <a:ext cx="1060704" cy="914400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786578" y="5214950"/>
            <a:ext cx="1643074" cy="914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2857488" y="3786190"/>
            <a:ext cx="1060704" cy="914400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07469" cy="690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290"/>
            <a:ext cx="5038733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571876"/>
            <a:ext cx="7143800" cy="284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14290"/>
            <a:ext cx="8686800" cy="586583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ФОНЕМАТИЧЕСКИЙ СЛУХ – это особый вид человеческого слуха, позволяющий различать фонемы (звуки) родного языка.</a:t>
            </a:r>
          </a:p>
          <a:p>
            <a:pPr algn="ctr">
              <a:buNone/>
            </a:pP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 СПОСОБНОСТЬ ВРОЖДЕННАЯ!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1" descr="Слайд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«Найди и обведи все буквы Э»</a:t>
            </a:r>
            <a:endParaRPr lang="ru-RU" dirty="0"/>
          </a:p>
        </p:txBody>
      </p:sp>
      <p:pic>
        <p:nvPicPr>
          <p:cNvPr id="4" name="Picture 2" descr="image00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2285992"/>
            <a:ext cx="9144001" cy="321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9" y="857232"/>
            <a:ext cx="9141421" cy="451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857232"/>
            <a:ext cx="8686800" cy="522289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>
              <a:buNone/>
            </a:pPr>
            <a:r>
              <a:rPr lang="ru-R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>
              <a:buNone/>
            </a:pPr>
            <a:r>
              <a:rPr lang="ru-R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внимание!!!</a:t>
            </a:r>
            <a:endParaRPr lang="ru-RU" sz="8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14282" y="652462"/>
            <a:ext cx="8472518" cy="52937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buFontTx/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ФОНЕМАТИЧЕСКИЙ СЛУХ ВКЛЮЧАЕТ</a:t>
            </a:r>
          </a:p>
          <a:p>
            <a:pPr algn="ctr">
              <a:buFontTx/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СЕБЯ: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способность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слышать есть данный звук в слове или нет; 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способность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различать слова, в которые входят одни и те же фонемы, расположенные в разной последовательности; 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способность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различать близко звучащие, но разные по значению слова.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endParaRPr lang="ru-RU" sz="1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Мои док_На_D\ирина николаевна\предшкольное образ\развиваем память\стр 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0F1"/>
              </a:clrFrom>
              <a:clrTo>
                <a:srgbClr val="FAF0F1">
                  <a:alpha val="0"/>
                </a:srgbClr>
              </a:clrTo>
            </a:clrChange>
            <a:lum contrast="30000"/>
          </a:blip>
          <a:srcRect l="24033" t="45073" r="28456" b="23969"/>
          <a:stretch>
            <a:fillRect/>
          </a:stretch>
        </p:blipFill>
        <p:spPr bwMode="auto">
          <a:xfrm>
            <a:off x="1714480" y="2357430"/>
            <a:ext cx="470535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214282" y="214291"/>
            <a:ext cx="8643998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Помоги Тане добраться до дома. 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Выбирай только те картинки, в названиях которых есть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звуки 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т,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5366" name="Picture 2" descr="D:\Мои док_На_D\ирина николаевна\предшкольное образ\развиваем память\стр 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0F1"/>
              </a:clrFrom>
              <a:clrTo>
                <a:srgbClr val="FAF0F1">
                  <a:alpha val="0"/>
                </a:srgbClr>
              </a:clrTo>
            </a:clrChange>
            <a:lum contrast="30000"/>
          </a:blip>
          <a:srcRect l="71638" t="56081" r="6818" b="23969"/>
          <a:stretch>
            <a:fillRect/>
          </a:stretch>
        </p:blipFill>
        <p:spPr bwMode="auto">
          <a:xfrm>
            <a:off x="6858000" y="3143250"/>
            <a:ext cx="2133600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143116"/>
            <a:ext cx="9429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5.55112E-17 L 0.18091 -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91 -0.00093 L 0.18091 0.156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91 0.15648 L 0.18108 0.3465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08 0.34653 L 0.35417 0.34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417 0.3456 L 0.50382 0.34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382 0.3456 L 0.65347 0.34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Мои док_На_D\ирина николаевна\предшкольное образ\развиваем память\стр 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6F4"/>
              </a:clrFrom>
              <a:clrTo>
                <a:srgbClr val="FFF6F4">
                  <a:alpha val="0"/>
                </a:srgbClr>
              </a:clrTo>
            </a:clrChange>
            <a:lum contrast="20000"/>
          </a:blip>
          <a:srcRect l="8777" t="36028" r="4437" b="21712"/>
          <a:stretch>
            <a:fillRect/>
          </a:stretch>
        </p:blipFill>
        <p:spPr>
          <a:xfrm>
            <a:off x="285750" y="214313"/>
            <a:ext cx="8643938" cy="63579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00042"/>
            <a:ext cx="8686800" cy="585791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ФОНЕМАТИЧЕСКОЕ  ВОСПРИЯТИЕ ВКЛЮЧАЕТ В СЕБЯ:</a:t>
            </a: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1.Умение определить первый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последний звук в слове</a:t>
            </a:r>
          </a:p>
          <a:p>
            <a:pPr marL="514350" indent="-51435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2.Умение определить место звука в слове </a:t>
            </a:r>
          </a:p>
          <a:p>
            <a:pPr marL="514350" indent="-51435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(начало, середина, конец)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3.Умение определить линейную последовательность звуков в слове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4.Умение определить количество звуков в слове</a:t>
            </a:r>
          </a:p>
          <a:p>
            <a:pPr algn="just">
              <a:buNone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 СПОСОБНОСТЬ ПРИОБРЕТЕННАЯ!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9" descr="Слайд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5" y="0"/>
            <a:ext cx="97155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2919</TotalTime>
  <Words>569</Words>
  <Application>Microsoft Office PowerPoint</Application>
  <PresentationFormat>Экран (4:3)</PresentationFormat>
  <Paragraphs>110</Paragraphs>
  <Slides>43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0" baseType="lpstr">
      <vt:lpstr>Arial</vt:lpstr>
      <vt:lpstr>Franklin Gothic Book</vt:lpstr>
      <vt:lpstr>Franklin Gothic Medium</vt:lpstr>
      <vt:lpstr>Times New Roman</vt:lpstr>
      <vt:lpstr>Wingdings 2</vt:lpstr>
      <vt:lpstr>Трек</vt:lpstr>
      <vt:lpstr>Точечный рисунок</vt:lpstr>
      <vt:lpstr>Обучение детей звуко-слоговому анализу и синтезу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ГДЕ СПРЯТАЛСЯ ЗВУК к В СЛОВЕ?</vt:lpstr>
      <vt:lpstr>ГДЕ СПРЯТАЛСЯ ЗВУК к В СЛОВЕ?</vt:lpstr>
      <vt:lpstr>Выбери картинку, в названии которой  5 звуков. </vt:lpstr>
      <vt:lpstr>Презентация PowerPoint</vt:lpstr>
      <vt:lpstr> Определение последовательности звуков в слове</vt:lpstr>
      <vt:lpstr>Презентация PowerPoint</vt:lpstr>
      <vt:lpstr>Презентация PowerPoint</vt:lpstr>
      <vt:lpstr>Презентация PowerPoint</vt:lpstr>
      <vt:lpstr>Презентация PowerPoint</vt:lpstr>
      <vt:lpstr>  Гласные звуки а  о  у  ы  и  э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Представление слова в виде модели</vt:lpstr>
      <vt:lpstr>Презентация PowerPoint</vt:lpstr>
      <vt:lpstr>Презентация PowerPoint</vt:lpstr>
      <vt:lpstr>Закрепление навыка звукового анализа слов</vt:lpstr>
      <vt:lpstr>Презентация PowerPoint</vt:lpstr>
      <vt:lpstr>Презентация PowerPoint</vt:lpstr>
      <vt:lpstr>Знакомство с буквами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«Найди и обведи все буквы Э»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детей звуко-слоговому анализу и синтезу</dc:title>
  <dc:creator>Светлана</dc:creator>
  <cp:lastModifiedBy>Орлов</cp:lastModifiedBy>
  <cp:revision>53</cp:revision>
  <dcterms:created xsi:type="dcterms:W3CDTF">2012-02-07T08:46:33Z</dcterms:created>
  <dcterms:modified xsi:type="dcterms:W3CDTF">2015-01-19T09:08:28Z</dcterms:modified>
</cp:coreProperties>
</file>